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4"/>
  </p:sldMasterIdLst>
  <p:notesMasterIdLst>
    <p:notesMasterId r:id="rId22"/>
  </p:notesMasterIdLst>
  <p:sldIdLst>
    <p:sldId id="2147470365" r:id="rId5"/>
    <p:sldId id="2147470385" r:id="rId6"/>
    <p:sldId id="2147470379" r:id="rId7"/>
    <p:sldId id="2147470387" r:id="rId8"/>
    <p:sldId id="2147470388" r:id="rId9"/>
    <p:sldId id="2147470366" r:id="rId10"/>
    <p:sldId id="2147470398" r:id="rId11"/>
    <p:sldId id="2147470338" r:id="rId12"/>
    <p:sldId id="2147470374" r:id="rId13"/>
    <p:sldId id="2147470373" r:id="rId14"/>
    <p:sldId id="2147470372" r:id="rId15"/>
    <p:sldId id="2147470371" r:id="rId16"/>
    <p:sldId id="2147470370" r:id="rId17"/>
    <p:sldId id="2147470369" r:id="rId18"/>
    <p:sldId id="520" r:id="rId19"/>
    <p:sldId id="1669" r:id="rId20"/>
    <p:sldId id="16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406062-7036-3FC3-315A-70090B82867D}" name="Durkin, Michael E" initials="DE" userId="S::mdurkin@umassp.edu::c8c19f59-5be9-4b76-be68-90a227b6eae5" providerId="AD"/>
  <p188:author id="{19300780-9A6B-FC40-35D1-D8A8ACAE2F64}" name="Hunter, Ashley" initials="HA" userId="S::ahunter@umassp.edu::691e63c0-c196-4e13-b4c4-6588c0cfa128" providerId="AD"/>
  <p188:author id="{79425094-4823-282D-7BEE-ACA9CF907EDF}" name="Onwuka, Amanda" initials="OA" userId="S::AOnwuka@umassp.edu::4383f843-536e-4cfb-84ce-4357c6b3ea7c" providerId="AD"/>
  <p188:author id="{001921D8-6AA9-E054-0B1A-667831641F15}" name="Hunter, Ashley" initials="HA" userId="S::AHunter@umassp.edu::691e63c0-c196-4e13-b4c4-6588c0cfa1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E5678-F41A-41A5-9AA3-C7D6B2C28193}" v="4" dt="2023-02-14T17:00:57.534"/>
    <p1510:client id="{ADBB9290-E9DA-4541-B461-9B65F2937BF0}" v="34" dt="2023-02-14T18:38:22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526910-7E38-4EAB-BDC9-19D662B2F648}" type="doc">
      <dgm:prSet loTypeId="urn:microsoft.com/office/officeart/2017/3/layout/HorizontalLabelsTimeline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CC3ECBF-5CF4-40C0-81BF-64B220B736FD}">
      <dgm:prSet/>
      <dgm:spPr/>
      <dgm:t>
        <a:bodyPr/>
        <a:lstStyle/>
        <a:p>
          <a:pPr>
            <a:defRPr b="1"/>
          </a:pPr>
          <a:r>
            <a:rPr lang="en-US"/>
            <a:t>February 13</a:t>
          </a:r>
          <a:r>
            <a:rPr lang="en-US" baseline="30000"/>
            <a:t>th</a:t>
          </a:r>
          <a:endParaRPr lang="en-US"/>
        </a:p>
      </dgm:t>
    </dgm:pt>
    <dgm:pt modelId="{9B16AAE8-AA8C-4081-A9C1-DDCBB79F9D9A}" type="parTrans" cxnId="{86570E83-055F-4C17-8943-C184953DB732}">
      <dgm:prSet/>
      <dgm:spPr/>
      <dgm:t>
        <a:bodyPr/>
        <a:lstStyle/>
        <a:p>
          <a:endParaRPr lang="en-US"/>
        </a:p>
      </dgm:t>
    </dgm:pt>
    <dgm:pt modelId="{B1B11B88-DEA4-4456-AFE0-3A58523384F7}" type="sibTrans" cxnId="{86570E83-055F-4C17-8943-C184953DB732}">
      <dgm:prSet/>
      <dgm:spPr/>
      <dgm:t>
        <a:bodyPr/>
        <a:lstStyle/>
        <a:p>
          <a:endParaRPr lang="en-US"/>
        </a:p>
      </dgm:t>
    </dgm:pt>
    <dgm:pt modelId="{DF8E8ECA-EBDE-428E-9E38-1D1796A33717}">
      <dgm:prSet/>
      <dgm:spPr/>
      <dgm:t>
        <a:bodyPr/>
        <a:lstStyle/>
        <a:p>
          <a:r>
            <a:rPr lang="en-US"/>
            <a:t>Boston, Dartmouth, President’s Office</a:t>
          </a:r>
        </a:p>
      </dgm:t>
    </dgm:pt>
    <dgm:pt modelId="{1C88EB84-61DD-480D-B808-8325E3E95389}" type="parTrans" cxnId="{2C54C1D4-9233-4439-9D5C-929E96C6DF29}">
      <dgm:prSet/>
      <dgm:spPr/>
      <dgm:t>
        <a:bodyPr/>
        <a:lstStyle/>
        <a:p>
          <a:endParaRPr lang="en-US"/>
        </a:p>
      </dgm:t>
    </dgm:pt>
    <dgm:pt modelId="{49D62389-F4D7-468D-9B09-E0C969FBF1F7}" type="sibTrans" cxnId="{2C54C1D4-9233-4439-9D5C-929E96C6DF29}">
      <dgm:prSet/>
      <dgm:spPr/>
      <dgm:t>
        <a:bodyPr/>
        <a:lstStyle/>
        <a:p>
          <a:endParaRPr lang="en-US"/>
        </a:p>
      </dgm:t>
    </dgm:pt>
    <dgm:pt modelId="{21E5A3BC-7C55-424D-B56B-2C7FE2058D6C}">
      <dgm:prSet/>
      <dgm:spPr/>
      <dgm:t>
        <a:bodyPr/>
        <a:lstStyle/>
        <a:p>
          <a:pPr>
            <a:defRPr b="1"/>
          </a:pPr>
          <a:r>
            <a:rPr lang="en-US"/>
            <a:t>February 27</a:t>
          </a:r>
          <a:r>
            <a:rPr lang="en-US" baseline="30000"/>
            <a:t>th</a:t>
          </a:r>
          <a:r>
            <a:rPr lang="en-US"/>
            <a:t> </a:t>
          </a:r>
        </a:p>
      </dgm:t>
    </dgm:pt>
    <dgm:pt modelId="{AD17C038-6FA3-4A40-8B7E-3B99EA6CBB3A}" type="parTrans" cxnId="{8B8088DD-01FE-4ED8-AA63-95AC7B5CA7BF}">
      <dgm:prSet/>
      <dgm:spPr/>
      <dgm:t>
        <a:bodyPr/>
        <a:lstStyle/>
        <a:p>
          <a:endParaRPr lang="en-US"/>
        </a:p>
      </dgm:t>
    </dgm:pt>
    <dgm:pt modelId="{7E66C53B-2D9E-4C81-B2F8-CACDFA34FC45}" type="sibTrans" cxnId="{8B8088DD-01FE-4ED8-AA63-95AC7B5CA7BF}">
      <dgm:prSet/>
      <dgm:spPr/>
      <dgm:t>
        <a:bodyPr/>
        <a:lstStyle/>
        <a:p>
          <a:endParaRPr lang="en-US"/>
        </a:p>
      </dgm:t>
    </dgm:pt>
    <dgm:pt modelId="{03F6A08E-0454-4B84-8D15-3CC94D0CA53C}">
      <dgm:prSet/>
      <dgm:spPr/>
      <dgm:t>
        <a:bodyPr/>
        <a:lstStyle/>
        <a:p>
          <a:r>
            <a:rPr lang="en-US"/>
            <a:t>Lowell &amp; UMass Chan</a:t>
          </a:r>
        </a:p>
      </dgm:t>
    </dgm:pt>
    <dgm:pt modelId="{90230A0D-AB86-47A9-AEFF-5874E5F858E3}" type="parTrans" cxnId="{B06CCCA5-D2FD-4A11-8AE3-2FEFA9B3DCE2}">
      <dgm:prSet/>
      <dgm:spPr/>
      <dgm:t>
        <a:bodyPr/>
        <a:lstStyle/>
        <a:p>
          <a:endParaRPr lang="en-US"/>
        </a:p>
      </dgm:t>
    </dgm:pt>
    <dgm:pt modelId="{30BEA156-76D0-42BC-B286-F586CAD64B5C}" type="sibTrans" cxnId="{B06CCCA5-D2FD-4A11-8AE3-2FEFA9B3DCE2}">
      <dgm:prSet/>
      <dgm:spPr/>
      <dgm:t>
        <a:bodyPr/>
        <a:lstStyle/>
        <a:p>
          <a:endParaRPr lang="en-US"/>
        </a:p>
      </dgm:t>
    </dgm:pt>
    <dgm:pt modelId="{EB2F5EAC-9AEB-4F22-941C-ECA7C4DCE6B8}">
      <dgm:prSet/>
      <dgm:spPr/>
      <dgm:t>
        <a:bodyPr/>
        <a:lstStyle/>
        <a:p>
          <a:pPr>
            <a:defRPr b="1"/>
          </a:pPr>
          <a:r>
            <a:rPr lang="en-US"/>
            <a:t>March 13</a:t>
          </a:r>
          <a:r>
            <a:rPr lang="en-US" baseline="30000"/>
            <a:t>th</a:t>
          </a:r>
          <a:r>
            <a:rPr lang="en-US"/>
            <a:t> </a:t>
          </a:r>
        </a:p>
      </dgm:t>
    </dgm:pt>
    <dgm:pt modelId="{20B19A09-102B-480F-A79A-E65C743FA0CE}" type="parTrans" cxnId="{04A1D56F-FA03-4603-82BA-8DA6450F07E4}">
      <dgm:prSet/>
      <dgm:spPr/>
      <dgm:t>
        <a:bodyPr/>
        <a:lstStyle/>
        <a:p>
          <a:endParaRPr lang="en-US"/>
        </a:p>
      </dgm:t>
    </dgm:pt>
    <dgm:pt modelId="{732BC5D1-47D3-40CD-AB85-1ED5384F1BD9}" type="sibTrans" cxnId="{04A1D56F-FA03-4603-82BA-8DA6450F07E4}">
      <dgm:prSet/>
      <dgm:spPr/>
      <dgm:t>
        <a:bodyPr/>
        <a:lstStyle/>
        <a:p>
          <a:endParaRPr lang="en-US"/>
        </a:p>
      </dgm:t>
    </dgm:pt>
    <dgm:pt modelId="{A72DE0CF-0642-4BC3-903B-2CF0AB5BB0D9}">
      <dgm:prSet/>
      <dgm:spPr/>
      <dgm:t>
        <a:bodyPr/>
        <a:lstStyle/>
        <a:p>
          <a:r>
            <a:rPr lang="en-US"/>
            <a:t>Amherst</a:t>
          </a:r>
        </a:p>
      </dgm:t>
    </dgm:pt>
    <dgm:pt modelId="{86407AFF-65C0-4B0A-BAD3-A5B0F06714B8}" type="parTrans" cxnId="{313594EA-494D-49D9-A7E0-58A4C264DE9B}">
      <dgm:prSet/>
      <dgm:spPr/>
      <dgm:t>
        <a:bodyPr/>
        <a:lstStyle/>
        <a:p>
          <a:endParaRPr lang="en-US"/>
        </a:p>
      </dgm:t>
    </dgm:pt>
    <dgm:pt modelId="{BD874BB0-88F8-44D5-85AF-EE7AB92C6EC7}" type="sibTrans" cxnId="{313594EA-494D-49D9-A7E0-58A4C264DE9B}">
      <dgm:prSet/>
      <dgm:spPr/>
      <dgm:t>
        <a:bodyPr/>
        <a:lstStyle/>
        <a:p>
          <a:endParaRPr lang="en-US"/>
        </a:p>
      </dgm:t>
    </dgm:pt>
    <dgm:pt modelId="{2DF57A73-8825-4830-8723-968E1F9677D7}" type="pres">
      <dgm:prSet presAssocID="{F9526910-7E38-4EAB-BDC9-19D662B2F648}" presName="root" presStyleCnt="0">
        <dgm:presLayoutVars>
          <dgm:chMax/>
          <dgm:chPref/>
          <dgm:animLvl val="lvl"/>
        </dgm:presLayoutVars>
      </dgm:prSet>
      <dgm:spPr/>
    </dgm:pt>
    <dgm:pt modelId="{4F3DA12A-DC93-4F8D-AF27-B17819B9D2A2}" type="pres">
      <dgm:prSet presAssocID="{F9526910-7E38-4EAB-BDC9-19D662B2F648}" presName="divider" presStyleLbl="fgAcc1" presStyleIdx="0" presStyleCnt="1"/>
      <dgm:spPr/>
    </dgm:pt>
    <dgm:pt modelId="{87BFCFBB-49CF-43E8-8229-FBABCFB795B1}" type="pres">
      <dgm:prSet presAssocID="{F9526910-7E38-4EAB-BDC9-19D662B2F648}" presName="nodes" presStyleCnt="0">
        <dgm:presLayoutVars>
          <dgm:chMax/>
          <dgm:chPref/>
          <dgm:animLvl val="lvl"/>
        </dgm:presLayoutVars>
      </dgm:prSet>
      <dgm:spPr/>
    </dgm:pt>
    <dgm:pt modelId="{7D03B4D3-2AF0-46B6-A739-A795DE0F5206}" type="pres">
      <dgm:prSet presAssocID="{4CC3ECBF-5CF4-40C0-81BF-64B220B736FD}" presName="composite" presStyleCnt="0"/>
      <dgm:spPr/>
    </dgm:pt>
    <dgm:pt modelId="{EA45C158-4908-49B0-B914-ADE4D7934621}" type="pres">
      <dgm:prSet presAssocID="{4CC3ECBF-5CF4-40C0-81BF-64B220B736FD}" presName="L1TextContainer" presStyleLbl="alignNode1" presStyleIdx="0" presStyleCnt="3">
        <dgm:presLayoutVars>
          <dgm:chMax val="1"/>
          <dgm:chPref val="1"/>
          <dgm:bulletEnabled val="1"/>
        </dgm:presLayoutVars>
      </dgm:prSet>
      <dgm:spPr/>
    </dgm:pt>
    <dgm:pt modelId="{95A47851-28A1-4B13-9618-204DB33C72EE}" type="pres">
      <dgm:prSet presAssocID="{4CC3ECBF-5CF4-40C0-81BF-64B220B736FD}" presName="L2TextContainerWrapper" presStyleCnt="0">
        <dgm:presLayoutVars>
          <dgm:bulletEnabled val="1"/>
        </dgm:presLayoutVars>
      </dgm:prSet>
      <dgm:spPr/>
    </dgm:pt>
    <dgm:pt modelId="{899E1111-FA58-4B81-99F2-883FA66C0219}" type="pres">
      <dgm:prSet presAssocID="{4CC3ECBF-5CF4-40C0-81BF-64B220B736FD}" presName="L2TextContainer" presStyleLbl="bgAccFollowNode1" presStyleIdx="0" presStyleCnt="3"/>
      <dgm:spPr/>
    </dgm:pt>
    <dgm:pt modelId="{2D3A2F02-536A-490A-A8B4-E078A7C0F570}" type="pres">
      <dgm:prSet presAssocID="{4CC3ECBF-5CF4-40C0-81BF-64B220B736FD}" presName="FlexibleEmptyPlaceHolder" presStyleCnt="0"/>
      <dgm:spPr/>
    </dgm:pt>
    <dgm:pt modelId="{2456FA18-584E-4FE9-802C-DD931C277812}" type="pres">
      <dgm:prSet presAssocID="{4CC3ECBF-5CF4-40C0-81BF-64B220B736FD}" presName="ConnectLine" presStyleLbl="sibTrans1D1" presStyleIdx="0" presStyleCnt="3"/>
      <dgm:spPr/>
    </dgm:pt>
    <dgm:pt modelId="{EE26618D-D31D-4D6D-8A08-E0DE195075ED}" type="pres">
      <dgm:prSet presAssocID="{4CC3ECBF-5CF4-40C0-81BF-64B220B736FD}" presName="ConnectorPoint" presStyleLbl="node1" presStyleIdx="0" presStyleCnt="3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1962D5E-AB3B-4F75-A47B-D95C2C474F5B}" type="pres">
      <dgm:prSet presAssocID="{4CC3ECBF-5CF4-40C0-81BF-64B220B736FD}" presName="EmptyPlaceHolder" presStyleCnt="0"/>
      <dgm:spPr/>
    </dgm:pt>
    <dgm:pt modelId="{65446FAC-92F7-4CB7-B6A6-3CF68D326E24}" type="pres">
      <dgm:prSet presAssocID="{B1B11B88-DEA4-4456-AFE0-3A58523384F7}" presName="spaceBetweenRectangles" presStyleCnt="0"/>
      <dgm:spPr/>
    </dgm:pt>
    <dgm:pt modelId="{036C11CD-E512-41E0-AD56-F61ADC9E99F8}" type="pres">
      <dgm:prSet presAssocID="{21E5A3BC-7C55-424D-B56B-2C7FE2058D6C}" presName="composite" presStyleCnt="0"/>
      <dgm:spPr/>
    </dgm:pt>
    <dgm:pt modelId="{388C6FA2-3CE5-4177-B8BB-8C688E7BB086}" type="pres">
      <dgm:prSet presAssocID="{21E5A3BC-7C55-424D-B56B-2C7FE2058D6C}" presName="L1TextContainer" presStyleLbl="alignNode1" presStyleIdx="1" presStyleCnt="3">
        <dgm:presLayoutVars>
          <dgm:chMax val="1"/>
          <dgm:chPref val="1"/>
          <dgm:bulletEnabled val="1"/>
        </dgm:presLayoutVars>
      </dgm:prSet>
      <dgm:spPr/>
    </dgm:pt>
    <dgm:pt modelId="{C1645DB9-4011-45DD-9AD2-B5E0FB1D59BD}" type="pres">
      <dgm:prSet presAssocID="{21E5A3BC-7C55-424D-B56B-2C7FE2058D6C}" presName="L2TextContainerWrapper" presStyleCnt="0">
        <dgm:presLayoutVars>
          <dgm:bulletEnabled val="1"/>
        </dgm:presLayoutVars>
      </dgm:prSet>
      <dgm:spPr/>
    </dgm:pt>
    <dgm:pt modelId="{22DC95B1-D86B-43A8-8E1D-DC4EAF82E015}" type="pres">
      <dgm:prSet presAssocID="{21E5A3BC-7C55-424D-B56B-2C7FE2058D6C}" presName="L2TextContainer" presStyleLbl="bgAccFollowNode1" presStyleIdx="1" presStyleCnt="3"/>
      <dgm:spPr/>
    </dgm:pt>
    <dgm:pt modelId="{9B94BCDC-CC27-435F-86CC-3E632E218BE8}" type="pres">
      <dgm:prSet presAssocID="{21E5A3BC-7C55-424D-B56B-2C7FE2058D6C}" presName="FlexibleEmptyPlaceHolder" presStyleCnt="0"/>
      <dgm:spPr/>
    </dgm:pt>
    <dgm:pt modelId="{E72E3907-F0EB-4ECA-BA0F-1AD66F04D0D3}" type="pres">
      <dgm:prSet presAssocID="{21E5A3BC-7C55-424D-B56B-2C7FE2058D6C}" presName="ConnectLine" presStyleLbl="sibTrans1D1" presStyleIdx="1" presStyleCnt="3"/>
      <dgm:spPr/>
    </dgm:pt>
    <dgm:pt modelId="{0E6FFEA9-6993-410E-9C4B-EBCFEA8C376F}" type="pres">
      <dgm:prSet presAssocID="{21E5A3BC-7C55-424D-B56B-2C7FE2058D6C}" presName="ConnectorPoint" presStyleLbl="node1" presStyleIdx="1" presStyleCnt="3"/>
      <dgm:spPr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0CFA5B6-41A7-4B7F-B192-B40007D898EA}" type="pres">
      <dgm:prSet presAssocID="{21E5A3BC-7C55-424D-B56B-2C7FE2058D6C}" presName="EmptyPlaceHolder" presStyleCnt="0"/>
      <dgm:spPr/>
    </dgm:pt>
    <dgm:pt modelId="{B95E1188-0E59-4E69-B3E6-083FD3CE4595}" type="pres">
      <dgm:prSet presAssocID="{7E66C53B-2D9E-4C81-B2F8-CACDFA34FC45}" presName="spaceBetweenRectangles" presStyleCnt="0"/>
      <dgm:spPr/>
    </dgm:pt>
    <dgm:pt modelId="{2239AAE5-F522-4129-AFF1-45B64E1E9FFD}" type="pres">
      <dgm:prSet presAssocID="{EB2F5EAC-9AEB-4F22-941C-ECA7C4DCE6B8}" presName="composite" presStyleCnt="0"/>
      <dgm:spPr/>
    </dgm:pt>
    <dgm:pt modelId="{51CE0CCD-5308-431A-A89B-CD1CC1180A23}" type="pres">
      <dgm:prSet presAssocID="{EB2F5EAC-9AEB-4F22-941C-ECA7C4DCE6B8}" presName="L1TextContainer" presStyleLbl="alignNode1" presStyleIdx="2" presStyleCnt="3">
        <dgm:presLayoutVars>
          <dgm:chMax val="1"/>
          <dgm:chPref val="1"/>
          <dgm:bulletEnabled val="1"/>
        </dgm:presLayoutVars>
      </dgm:prSet>
      <dgm:spPr/>
    </dgm:pt>
    <dgm:pt modelId="{A7EB6569-BEE4-4118-B9C9-F6F7F28A3159}" type="pres">
      <dgm:prSet presAssocID="{EB2F5EAC-9AEB-4F22-941C-ECA7C4DCE6B8}" presName="L2TextContainerWrapper" presStyleCnt="0">
        <dgm:presLayoutVars>
          <dgm:bulletEnabled val="1"/>
        </dgm:presLayoutVars>
      </dgm:prSet>
      <dgm:spPr/>
    </dgm:pt>
    <dgm:pt modelId="{3A4A37DF-F815-430D-BF5E-6E92331FD631}" type="pres">
      <dgm:prSet presAssocID="{EB2F5EAC-9AEB-4F22-941C-ECA7C4DCE6B8}" presName="L2TextContainer" presStyleLbl="bgAccFollowNode1" presStyleIdx="2" presStyleCnt="3"/>
      <dgm:spPr/>
    </dgm:pt>
    <dgm:pt modelId="{A60266DC-8FBB-4480-A323-356C7912D521}" type="pres">
      <dgm:prSet presAssocID="{EB2F5EAC-9AEB-4F22-941C-ECA7C4DCE6B8}" presName="FlexibleEmptyPlaceHolder" presStyleCnt="0"/>
      <dgm:spPr/>
    </dgm:pt>
    <dgm:pt modelId="{CEEEB76E-7B33-4C5C-9F0A-69F620D3F183}" type="pres">
      <dgm:prSet presAssocID="{EB2F5EAC-9AEB-4F22-941C-ECA7C4DCE6B8}" presName="ConnectLine" presStyleLbl="sibTrans1D1" presStyleIdx="2" presStyleCnt="3"/>
      <dgm:spPr/>
    </dgm:pt>
    <dgm:pt modelId="{46FE9E6C-78F9-476B-861C-A54620DD4877}" type="pres">
      <dgm:prSet presAssocID="{EB2F5EAC-9AEB-4F22-941C-ECA7C4DCE6B8}" presName="ConnectorPoint" presStyleLbl="node1" presStyleIdx="2" presStyleCnt="3"/>
      <dgm:spPr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CE2F2509-D16D-4351-A505-7B56F7C04742}" type="pres">
      <dgm:prSet presAssocID="{EB2F5EAC-9AEB-4F22-941C-ECA7C4DCE6B8}" presName="EmptyPlaceHolder" presStyleCnt="0"/>
      <dgm:spPr/>
    </dgm:pt>
  </dgm:ptLst>
  <dgm:cxnLst>
    <dgm:cxn modelId="{C7345600-E62F-4E4B-A731-DC6F34155472}" type="presOf" srcId="{21E5A3BC-7C55-424D-B56B-2C7FE2058D6C}" destId="{388C6FA2-3CE5-4177-B8BB-8C688E7BB086}" srcOrd="0" destOrd="0" presId="urn:microsoft.com/office/officeart/2017/3/layout/HorizontalLabelsTimeline"/>
    <dgm:cxn modelId="{D9C7515E-E517-498F-984F-6706B75F77A6}" type="presOf" srcId="{EB2F5EAC-9AEB-4F22-941C-ECA7C4DCE6B8}" destId="{51CE0CCD-5308-431A-A89B-CD1CC1180A23}" srcOrd="0" destOrd="0" presId="urn:microsoft.com/office/officeart/2017/3/layout/HorizontalLabelsTimeline"/>
    <dgm:cxn modelId="{04A1D56F-FA03-4603-82BA-8DA6450F07E4}" srcId="{F9526910-7E38-4EAB-BDC9-19D662B2F648}" destId="{EB2F5EAC-9AEB-4F22-941C-ECA7C4DCE6B8}" srcOrd="2" destOrd="0" parTransId="{20B19A09-102B-480F-A79A-E65C743FA0CE}" sibTransId="{732BC5D1-47D3-40CD-AB85-1ED5384F1BD9}"/>
    <dgm:cxn modelId="{86570E83-055F-4C17-8943-C184953DB732}" srcId="{F9526910-7E38-4EAB-BDC9-19D662B2F648}" destId="{4CC3ECBF-5CF4-40C0-81BF-64B220B736FD}" srcOrd="0" destOrd="0" parTransId="{9B16AAE8-AA8C-4081-A9C1-DDCBB79F9D9A}" sibTransId="{B1B11B88-DEA4-4456-AFE0-3A58523384F7}"/>
    <dgm:cxn modelId="{3E3A0586-6219-401A-86F3-F699F03DCD7C}" type="presOf" srcId="{03F6A08E-0454-4B84-8D15-3CC94D0CA53C}" destId="{22DC95B1-D86B-43A8-8E1D-DC4EAF82E015}" srcOrd="0" destOrd="0" presId="urn:microsoft.com/office/officeart/2017/3/layout/HorizontalLabelsTimeline"/>
    <dgm:cxn modelId="{334CBE96-ACC2-43F4-8688-21542590C69C}" type="presOf" srcId="{A72DE0CF-0642-4BC3-903B-2CF0AB5BB0D9}" destId="{3A4A37DF-F815-430D-BF5E-6E92331FD631}" srcOrd="0" destOrd="0" presId="urn:microsoft.com/office/officeart/2017/3/layout/HorizontalLabelsTimeline"/>
    <dgm:cxn modelId="{B06CCCA5-D2FD-4A11-8AE3-2FEFA9B3DCE2}" srcId="{21E5A3BC-7C55-424D-B56B-2C7FE2058D6C}" destId="{03F6A08E-0454-4B84-8D15-3CC94D0CA53C}" srcOrd="0" destOrd="0" parTransId="{90230A0D-AB86-47A9-AEFF-5874E5F858E3}" sibTransId="{30BEA156-76D0-42BC-B286-F586CAD64B5C}"/>
    <dgm:cxn modelId="{19F845AE-99FB-403D-8743-93BFC9837C1C}" type="presOf" srcId="{F9526910-7E38-4EAB-BDC9-19D662B2F648}" destId="{2DF57A73-8825-4830-8723-968E1F9677D7}" srcOrd="0" destOrd="0" presId="urn:microsoft.com/office/officeart/2017/3/layout/HorizontalLabelsTimeline"/>
    <dgm:cxn modelId="{F1D178B1-78C0-44CD-8D73-D0B10874FDA3}" type="presOf" srcId="{DF8E8ECA-EBDE-428E-9E38-1D1796A33717}" destId="{899E1111-FA58-4B81-99F2-883FA66C0219}" srcOrd="0" destOrd="0" presId="urn:microsoft.com/office/officeart/2017/3/layout/HorizontalLabelsTimeline"/>
    <dgm:cxn modelId="{56B64FCD-8968-4384-8B18-B84115CC2C41}" type="presOf" srcId="{4CC3ECBF-5CF4-40C0-81BF-64B220B736FD}" destId="{EA45C158-4908-49B0-B914-ADE4D7934621}" srcOrd="0" destOrd="0" presId="urn:microsoft.com/office/officeart/2017/3/layout/HorizontalLabelsTimeline"/>
    <dgm:cxn modelId="{2C54C1D4-9233-4439-9D5C-929E96C6DF29}" srcId="{4CC3ECBF-5CF4-40C0-81BF-64B220B736FD}" destId="{DF8E8ECA-EBDE-428E-9E38-1D1796A33717}" srcOrd="0" destOrd="0" parTransId="{1C88EB84-61DD-480D-B808-8325E3E95389}" sibTransId="{49D62389-F4D7-468D-9B09-E0C969FBF1F7}"/>
    <dgm:cxn modelId="{8B8088DD-01FE-4ED8-AA63-95AC7B5CA7BF}" srcId="{F9526910-7E38-4EAB-BDC9-19D662B2F648}" destId="{21E5A3BC-7C55-424D-B56B-2C7FE2058D6C}" srcOrd="1" destOrd="0" parTransId="{AD17C038-6FA3-4A40-8B7E-3B99EA6CBB3A}" sibTransId="{7E66C53B-2D9E-4C81-B2F8-CACDFA34FC45}"/>
    <dgm:cxn modelId="{313594EA-494D-49D9-A7E0-58A4C264DE9B}" srcId="{EB2F5EAC-9AEB-4F22-941C-ECA7C4DCE6B8}" destId="{A72DE0CF-0642-4BC3-903B-2CF0AB5BB0D9}" srcOrd="0" destOrd="0" parTransId="{86407AFF-65C0-4B0A-BAD3-A5B0F06714B8}" sibTransId="{BD874BB0-88F8-44D5-85AF-EE7AB92C6EC7}"/>
    <dgm:cxn modelId="{42ABE441-EB1B-479A-A341-B877BCEA8289}" type="presParOf" srcId="{2DF57A73-8825-4830-8723-968E1F9677D7}" destId="{4F3DA12A-DC93-4F8D-AF27-B17819B9D2A2}" srcOrd="0" destOrd="0" presId="urn:microsoft.com/office/officeart/2017/3/layout/HorizontalLabelsTimeline"/>
    <dgm:cxn modelId="{A6F39771-E497-4592-9D9B-F36F2BA19BE9}" type="presParOf" srcId="{2DF57A73-8825-4830-8723-968E1F9677D7}" destId="{87BFCFBB-49CF-43E8-8229-FBABCFB795B1}" srcOrd="1" destOrd="0" presId="urn:microsoft.com/office/officeart/2017/3/layout/HorizontalLabelsTimeline"/>
    <dgm:cxn modelId="{07A8A5C7-A2EF-4DF5-8328-54862D3BE815}" type="presParOf" srcId="{87BFCFBB-49CF-43E8-8229-FBABCFB795B1}" destId="{7D03B4D3-2AF0-46B6-A739-A795DE0F5206}" srcOrd="0" destOrd="0" presId="urn:microsoft.com/office/officeart/2017/3/layout/HorizontalLabelsTimeline"/>
    <dgm:cxn modelId="{3A71B9F3-DE9E-4E68-8A38-41D2245C6D2E}" type="presParOf" srcId="{7D03B4D3-2AF0-46B6-A739-A795DE0F5206}" destId="{EA45C158-4908-49B0-B914-ADE4D7934621}" srcOrd="0" destOrd="0" presId="urn:microsoft.com/office/officeart/2017/3/layout/HorizontalLabelsTimeline"/>
    <dgm:cxn modelId="{37C147D6-4ED4-4DDD-9234-A55D314DA72D}" type="presParOf" srcId="{7D03B4D3-2AF0-46B6-A739-A795DE0F5206}" destId="{95A47851-28A1-4B13-9618-204DB33C72EE}" srcOrd="1" destOrd="0" presId="urn:microsoft.com/office/officeart/2017/3/layout/HorizontalLabelsTimeline"/>
    <dgm:cxn modelId="{88CE97BE-DDF2-47DB-8B31-B9F454511C01}" type="presParOf" srcId="{95A47851-28A1-4B13-9618-204DB33C72EE}" destId="{899E1111-FA58-4B81-99F2-883FA66C0219}" srcOrd="0" destOrd="0" presId="urn:microsoft.com/office/officeart/2017/3/layout/HorizontalLabelsTimeline"/>
    <dgm:cxn modelId="{713E49BA-3B05-472E-95C8-4904AFCF9F8B}" type="presParOf" srcId="{95A47851-28A1-4B13-9618-204DB33C72EE}" destId="{2D3A2F02-536A-490A-A8B4-E078A7C0F570}" srcOrd="1" destOrd="0" presId="urn:microsoft.com/office/officeart/2017/3/layout/HorizontalLabelsTimeline"/>
    <dgm:cxn modelId="{BFDED38F-CC2A-4C29-82F3-5AC53C169B33}" type="presParOf" srcId="{7D03B4D3-2AF0-46B6-A739-A795DE0F5206}" destId="{2456FA18-584E-4FE9-802C-DD931C277812}" srcOrd="2" destOrd="0" presId="urn:microsoft.com/office/officeart/2017/3/layout/HorizontalLabelsTimeline"/>
    <dgm:cxn modelId="{242C039B-6844-415F-96BF-A5EAF0964AF3}" type="presParOf" srcId="{7D03B4D3-2AF0-46B6-A739-A795DE0F5206}" destId="{EE26618D-D31D-4D6D-8A08-E0DE195075ED}" srcOrd="3" destOrd="0" presId="urn:microsoft.com/office/officeart/2017/3/layout/HorizontalLabelsTimeline"/>
    <dgm:cxn modelId="{DC93D7B5-89D0-4CD2-9EE7-D4C3425C0397}" type="presParOf" srcId="{7D03B4D3-2AF0-46B6-A739-A795DE0F5206}" destId="{81962D5E-AB3B-4F75-A47B-D95C2C474F5B}" srcOrd="4" destOrd="0" presId="urn:microsoft.com/office/officeart/2017/3/layout/HorizontalLabelsTimeline"/>
    <dgm:cxn modelId="{6984E291-0AB9-4D62-81F8-126AC11A8D67}" type="presParOf" srcId="{87BFCFBB-49CF-43E8-8229-FBABCFB795B1}" destId="{65446FAC-92F7-4CB7-B6A6-3CF68D326E24}" srcOrd="1" destOrd="0" presId="urn:microsoft.com/office/officeart/2017/3/layout/HorizontalLabelsTimeline"/>
    <dgm:cxn modelId="{10602BE0-DDB4-4735-882B-3A5B555C3F14}" type="presParOf" srcId="{87BFCFBB-49CF-43E8-8229-FBABCFB795B1}" destId="{036C11CD-E512-41E0-AD56-F61ADC9E99F8}" srcOrd="2" destOrd="0" presId="urn:microsoft.com/office/officeart/2017/3/layout/HorizontalLabelsTimeline"/>
    <dgm:cxn modelId="{F294B665-437D-49BF-99C2-4C1CE77F7126}" type="presParOf" srcId="{036C11CD-E512-41E0-AD56-F61ADC9E99F8}" destId="{388C6FA2-3CE5-4177-B8BB-8C688E7BB086}" srcOrd="0" destOrd="0" presId="urn:microsoft.com/office/officeart/2017/3/layout/HorizontalLabelsTimeline"/>
    <dgm:cxn modelId="{162D5E27-679C-4213-B47F-CA8A102801C2}" type="presParOf" srcId="{036C11CD-E512-41E0-AD56-F61ADC9E99F8}" destId="{C1645DB9-4011-45DD-9AD2-B5E0FB1D59BD}" srcOrd="1" destOrd="0" presId="urn:microsoft.com/office/officeart/2017/3/layout/HorizontalLabelsTimeline"/>
    <dgm:cxn modelId="{C4ED4D91-EEA1-4E91-8EE0-EAB03AD2C91E}" type="presParOf" srcId="{C1645DB9-4011-45DD-9AD2-B5E0FB1D59BD}" destId="{22DC95B1-D86B-43A8-8E1D-DC4EAF82E015}" srcOrd="0" destOrd="0" presId="urn:microsoft.com/office/officeart/2017/3/layout/HorizontalLabelsTimeline"/>
    <dgm:cxn modelId="{8BCDE06F-6817-4FE8-BBCE-0AD67994A75F}" type="presParOf" srcId="{C1645DB9-4011-45DD-9AD2-B5E0FB1D59BD}" destId="{9B94BCDC-CC27-435F-86CC-3E632E218BE8}" srcOrd="1" destOrd="0" presId="urn:microsoft.com/office/officeart/2017/3/layout/HorizontalLabelsTimeline"/>
    <dgm:cxn modelId="{80580994-61E9-4E91-9282-EF9B2F221F1F}" type="presParOf" srcId="{036C11CD-E512-41E0-AD56-F61ADC9E99F8}" destId="{E72E3907-F0EB-4ECA-BA0F-1AD66F04D0D3}" srcOrd="2" destOrd="0" presId="urn:microsoft.com/office/officeart/2017/3/layout/HorizontalLabelsTimeline"/>
    <dgm:cxn modelId="{35832608-53E1-4FFB-B349-0501F2F37089}" type="presParOf" srcId="{036C11CD-E512-41E0-AD56-F61ADC9E99F8}" destId="{0E6FFEA9-6993-410E-9C4B-EBCFEA8C376F}" srcOrd="3" destOrd="0" presId="urn:microsoft.com/office/officeart/2017/3/layout/HorizontalLabelsTimeline"/>
    <dgm:cxn modelId="{573A2658-26D2-4144-A47A-15A3B655D4DD}" type="presParOf" srcId="{036C11CD-E512-41E0-AD56-F61ADC9E99F8}" destId="{50CFA5B6-41A7-4B7F-B192-B40007D898EA}" srcOrd="4" destOrd="0" presId="urn:microsoft.com/office/officeart/2017/3/layout/HorizontalLabelsTimeline"/>
    <dgm:cxn modelId="{99BDCF87-8D63-46F4-A127-50C7AEC4CDCC}" type="presParOf" srcId="{87BFCFBB-49CF-43E8-8229-FBABCFB795B1}" destId="{B95E1188-0E59-4E69-B3E6-083FD3CE4595}" srcOrd="3" destOrd="0" presId="urn:microsoft.com/office/officeart/2017/3/layout/HorizontalLabelsTimeline"/>
    <dgm:cxn modelId="{C9F6C4A5-77CD-4202-A3EB-542C5E8B8FBE}" type="presParOf" srcId="{87BFCFBB-49CF-43E8-8229-FBABCFB795B1}" destId="{2239AAE5-F522-4129-AFF1-45B64E1E9FFD}" srcOrd="4" destOrd="0" presId="urn:microsoft.com/office/officeart/2017/3/layout/HorizontalLabelsTimeline"/>
    <dgm:cxn modelId="{3382111C-14BB-413F-91A9-0FF4A49270D5}" type="presParOf" srcId="{2239AAE5-F522-4129-AFF1-45B64E1E9FFD}" destId="{51CE0CCD-5308-431A-A89B-CD1CC1180A23}" srcOrd="0" destOrd="0" presId="urn:microsoft.com/office/officeart/2017/3/layout/HorizontalLabelsTimeline"/>
    <dgm:cxn modelId="{DF7C478C-9314-4EFE-AD0A-94CC9928BF86}" type="presParOf" srcId="{2239AAE5-F522-4129-AFF1-45B64E1E9FFD}" destId="{A7EB6569-BEE4-4118-B9C9-F6F7F28A3159}" srcOrd="1" destOrd="0" presId="urn:microsoft.com/office/officeart/2017/3/layout/HorizontalLabelsTimeline"/>
    <dgm:cxn modelId="{71020975-A41C-4C83-A1C9-E741FEB5C7B7}" type="presParOf" srcId="{A7EB6569-BEE4-4118-B9C9-F6F7F28A3159}" destId="{3A4A37DF-F815-430D-BF5E-6E92331FD631}" srcOrd="0" destOrd="0" presId="urn:microsoft.com/office/officeart/2017/3/layout/HorizontalLabelsTimeline"/>
    <dgm:cxn modelId="{88E668ED-AC0A-4003-958E-D443B809AD82}" type="presParOf" srcId="{A7EB6569-BEE4-4118-B9C9-F6F7F28A3159}" destId="{A60266DC-8FBB-4480-A323-356C7912D521}" srcOrd="1" destOrd="0" presId="urn:microsoft.com/office/officeart/2017/3/layout/HorizontalLabelsTimeline"/>
    <dgm:cxn modelId="{2D6EDD0E-FD2D-4617-96B7-CA4A1CFC6549}" type="presParOf" srcId="{2239AAE5-F522-4129-AFF1-45B64E1E9FFD}" destId="{CEEEB76E-7B33-4C5C-9F0A-69F620D3F183}" srcOrd="2" destOrd="0" presId="urn:microsoft.com/office/officeart/2017/3/layout/HorizontalLabelsTimeline"/>
    <dgm:cxn modelId="{536FAA4F-0A2C-4AFD-983D-B64A67DA5A24}" type="presParOf" srcId="{2239AAE5-F522-4129-AFF1-45B64E1E9FFD}" destId="{46FE9E6C-78F9-476B-861C-A54620DD4877}" srcOrd="3" destOrd="0" presId="urn:microsoft.com/office/officeart/2017/3/layout/HorizontalLabelsTimeline"/>
    <dgm:cxn modelId="{D90127B6-DA70-4034-B933-169FB033C7C2}" type="presParOf" srcId="{2239AAE5-F522-4129-AFF1-45B64E1E9FFD}" destId="{CE2F2509-D16D-4351-A505-7B56F7C04742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3DA12A-DC93-4F8D-AF27-B17819B9D2A2}">
      <dsp:nvSpPr>
        <dsp:cNvPr id="0" name=""/>
        <dsp:cNvSpPr/>
      </dsp:nvSpPr>
      <dsp:spPr>
        <a:xfrm>
          <a:off x="0" y="2363493"/>
          <a:ext cx="1174024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5C158-4908-49B0-B914-ADE4D7934621}">
      <dsp:nvSpPr>
        <dsp:cNvPr id="0" name=""/>
        <dsp:cNvSpPr/>
      </dsp:nvSpPr>
      <dsp:spPr>
        <a:xfrm>
          <a:off x="352207" y="1465365"/>
          <a:ext cx="5165706" cy="5672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February 13</a:t>
          </a:r>
          <a:r>
            <a:rPr lang="en-US" sz="2000" kern="1200" baseline="30000"/>
            <a:t>th</a:t>
          </a:r>
          <a:endParaRPr lang="en-US" sz="2000" kern="1200"/>
        </a:p>
      </dsp:txBody>
      <dsp:txXfrm>
        <a:off x="352207" y="1465365"/>
        <a:ext cx="5165706" cy="567238"/>
      </dsp:txXfrm>
    </dsp:sp>
    <dsp:sp modelId="{899E1111-FA58-4B81-99F2-883FA66C0219}">
      <dsp:nvSpPr>
        <dsp:cNvPr id="0" name=""/>
        <dsp:cNvSpPr/>
      </dsp:nvSpPr>
      <dsp:spPr>
        <a:xfrm>
          <a:off x="352207" y="893873"/>
          <a:ext cx="5165706" cy="57149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Boston, Dartmouth, President’s Office</a:t>
          </a:r>
        </a:p>
      </dsp:txBody>
      <dsp:txXfrm>
        <a:off x="352207" y="893873"/>
        <a:ext cx="5165706" cy="571492"/>
      </dsp:txXfrm>
    </dsp:sp>
    <dsp:sp modelId="{2456FA18-584E-4FE9-802C-DD931C277812}">
      <dsp:nvSpPr>
        <dsp:cNvPr id="0" name=""/>
        <dsp:cNvSpPr/>
      </dsp:nvSpPr>
      <dsp:spPr>
        <a:xfrm>
          <a:off x="2935060" y="2032603"/>
          <a:ext cx="0" cy="330889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C6FA2-3CE5-4177-B8BB-8C688E7BB086}">
      <dsp:nvSpPr>
        <dsp:cNvPr id="0" name=""/>
        <dsp:cNvSpPr/>
      </dsp:nvSpPr>
      <dsp:spPr>
        <a:xfrm>
          <a:off x="3287268" y="2694382"/>
          <a:ext cx="5165706" cy="5672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February 27</a:t>
          </a:r>
          <a:r>
            <a:rPr lang="en-US" sz="2000" kern="1200" baseline="30000"/>
            <a:t>th</a:t>
          </a:r>
          <a:r>
            <a:rPr lang="en-US" sz="2000" kern="1200"/>
            <a:t> </a:t>
          </a:r>
        </a:p>
      </dsp:txBody>
      <dsp:txXfrm>
        <a:off x="3287268" y="2694382"/>
        <a:ext cx="5165706" cy="567238"/>
      </dsp:txXfrm>
    </dsp:sp>
    <dsp:sp modelId="{22DC95B1-D86B-43A8-8E1D-DC4EAF82E015}">
      <dsp:nvSpPr>
        <dsp:cNvPr id="0" name=""/>
        <dsp:cNvSpPr/>
      </dsp:nvSpPr>
      <dsp:spPr>
        <a:xfrm>
          <a:off x="3287268" y="3261620"/>
          <a:ext cx="5165706" cy="57149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Lowell &amp; UMass Chan</a:t>
          </a:r>
        </a:p>
      </dsp:txBody>
      <dsp:txXfrm>
        <a:off x="3287268" y="3261620"/>
        <a:ext cx="5165706" cy="571492"/>
      </dsp:txXfrm>
    </dsp:sp>
    <dsp:sp modelId="{E72E3907-F0EB-4ECA-BA0F-1AD66F04D0D3}">
      <dsp:nvSpPr>
        <dsp:cNvPr id="0" name=""/>
        <dsp:cNvSpPr/>
      </dsp:nvSpPr>
      <dsp:spPr>
        <a:xfrm>
          <a:off x="5870121" y="2363492"/>
          <a:ext cx="0" cy="330889"/>
        </a:xfrm>
        <a:prstGeom prst="line">
          <a:avLst/>
        </a:pr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6618D-D31D-4D6D-8A08-E0DE195075ED}">
      <dsp:nvSpPr>
        <dsp:cNvPr id="0" name=""/>
        <dsp:cNvSpPr/>
      </dsp:nvSpPr>
      <dsp:spPr>
        <a:xfrm rot="2700000">
          <a:off x="2898293" y="2326725"/>
          <a:ext cx="73534" cy="73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6FFEA9-6993-410E-9C4B-EBCFEA8C376F}">
      <dsp:nvSpPr>
        <dsp:cNvPr id="0" name=""/>
        <dsp:cNvSpPr/>
      </dsp:nvSpPr>
      <dsp:spPr>
        <a:xfrm rot="2700000">
          <a:off x="5833354" y="2326725"/>
          <a:ext cx="73534" cy="73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CE0CCD-5308-431A-A89B-CD1CC1180A23}">
      <dsp:nvSpPr>
        <dsp:cNvPr id="0" name=""/>
        <dsp:cNvSpPr/>
      </dsp:nvSpPr>
      <dsp:spPr>
        <a:xfrm>
          <a:off x="6222328" y="1465365"/>
          <a:ext cx="5165706" cy="5672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March 13</a:t>
          </a:r>
          <a:r>
            <a:rPr lang="en-US" sz="2000" kern="1200" baseline="30000"/>
            <a:t>th</a:t>
          </a:r>
          <a:r>
            <a:rPr lang="en-US" sz="2000" kern="1200"/>
            <a:t> </a:t>
          </a:r>
        </a:p>
      </dsp:txBody>
      <dsp:txXfrm>
        <a:off x="6222328" y="1465365"/>
        <a:ext cx="5165706" cy="567238"/>
      </dsp:txXfrm>
    </dsp:sp>
    <dsp:sp modelId="{3A4A37DF-F815-430D-BF5E-6E92331FD631}">
      <dsp:nvSpPr>
        <dsp:cNvPr id="0" name=""/>
        <dsp:cNvSpPr/>
      </dsp:nvSpPr>
      <dsp:spPr>
        <a:xfrm>
          <a:off x="6222328" y="893873"/>
          <a:ext cx="5165706" cy="57149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Amherst</a:t>
          </a:r>
        </a:p>
      </dsp:txBody>
      <dsp:txXfrm>
        <a:off x="6222328" y="893873"/>
        <a:ext cx="5165706" cy="571492"/>
      </dsp:txXfrm>
    </dsp:sp>
    <dsp:sp modelId="{CEEEB76E-7B33-4C5C-9F0A-69F620D3F183}">
      <dsp:nvSpPr>
        <dsp:cNvPr id="0" name=""/>
        <dsp:cNvSpPr/>
      </dsp:nvSpPr>
      <dsp:spPr>
        <a:xfrm>
          <a:off x="8805182" y="2032603"/>
          <a:ext cx="0" cy="330889"/>
        </a:xfrm>
        <a:prstGeom prst="line">
          <a:avLst/>
        </a:pr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E9E6C-78F9-476B-861C-A54620DD4877}">
      <dsp:nvSpPr>
        <dsp:cNvPr id="0" name=""/>
        <dsp:cNvSpPr/>
      </dsp:nvSpPr>
      <dsp:spPr>
        <a:xfrm rot="2700000">
          <a:off x="8768414" y="2326725"/>
          <a:ext cx="73534" cy="73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55E8A-80CE-49A5-A24D-498AA6446664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41D-E9AB-49D8-BA42-813C56183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40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43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0910" y="3335973"/>
            <a:ext cx="7447280" cy="316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8202" indent="-291616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6464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3050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9636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6221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32806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9392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5978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0CAAC1-12FE-4025-A1E8-9872F63DF7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53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0910" y="3335973"/>
            <a:ext cx="7447280" cy="316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8202" indent="-291616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6464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3050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9636" indent="-233292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6221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32806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9392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5978" indent="-2332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0CAAC1-12FE-4025-A1E8-9872F63DF7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54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1" cy="6857999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38978" y="3341195"/>
            <a:ext cx="10917716" cy="1178784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400" b="0" i="0" smtClean="0">
                <a:solidFill>
                  <a:schemeClr val="bg1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38979" y="1328336"/>
            <a:ext cx="10917716" cy="2012859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66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78" y="5983143"/>
            <a:ext cx="5153001" cy="578081"/>
          </a:xfrm>
          <a:prstGeom prst="rect">
            <a:avLst/>
          </a:prstGeom>
        </p:spPr>
      </p:pic>
      <p:sp>
        <p:nvSpPr>
          <p:cNvPr id="14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940654" y="6303547"/>
            <a:ext cx="5616041" cy="257677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3131801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i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DC88C48-5A5D-4C20-BA27-91E340C7B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85029095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lIns="182880" rIns="457200" anchor="ctr"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0200"/>
            <a:ext cx="4038600" cy="1791260"/>
          </a:xfrm>
          <a:solidFill>
            <a:schemeClr val="accent6"/>
          </a:solidFill>
        </p:spPr>
        <p:txBody>
          <a:bodyPr lIns="182880" rIns="731520">
            <a:noAutofit/>
          </a:bodyPr>
          <a:lstStyle>
            <a:lvl1pPr>
              <a:defRPr sz="18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CC1E5F60-5034-4466-B552-0A7CCABED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318422025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0200"/>
            <a:ext cx="4038600" cy="1802854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992BDFC0-AA1F-4918-A4F2-6153C20A0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771264261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9188"/>
            <a:ext cx="4038600" cy="1791260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6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solidFill>
            <a:schemeClr val="bg1"/>
          </a:solidFill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rgbClr val="66666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2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F7CEA847-C59D-455E-87DE-68F3BB4D3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390222302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2255652"/>
            <a:ext cx="4038600" cy="1791260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6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2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3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6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3559243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9" name="Content Placeholder 6"/>
          <p:cNvSpPr>
            <a:spLocks noGrp="1"/>
          </p:cNvSpPr>
          <p:nvPr>
            <p:ph sz="quarter" idx="35"/>
          </p:nvPr>
        </p:nvSpPr>
        <p:spPr>
          <a:xfrm>
            <a:off x="1769012" y="4186056"/>
            <a:ext cx="6384388" cy="512532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768EC262-78DB-498C-B711-4DB743477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977513513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2915783"/>
            <a:ext cx="4038600" cy="1777593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AA831A46-2F0E-4D6D-B529-BC72E7AE6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3065459529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3539592"/>
            <a:ext cx="4038600" cy="1806765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/>
              <a:t>Click to edit Master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94AB49E7-BA0D-4922-B63D-CED25A68B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1092242501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501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genda +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57300"/>
            <a:ext cx="12192000" cy="4876800"/>
          </a:xfrm>
          <a:prstGeom prst="rect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38980" y="1519707"/>
            <a:ext cx="10914038" cy="4365938"/>
          </a:xfrm>
          <a:noFill/>
        </p:spPr>
        <p:txBody>
          <a:bodyPr lIns="182880" rIns="45720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§"/>
              <a:tabLst/>
              <a:defRPr sz="2000" b="1" baseline="0">
                <a:solidFill>
                  <a:schemeClr val="bg1"/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Arial" charset="0"/>
              <a:buChar char="•"/>
              <a:tabLst/>
              <a:defRPr sz="1800" b="1" baseline="0">
                <a:solidFill>
                  <a:schemeClr val="bg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800" b="1" baseline="0">
                <a:solidFill>
                  <a:schemeClr val="bg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Courier New" charset="0"/>
              <a:buChar char="o"/>
              <a:tabLst/>
              <a:defRPr sz="1600" b="1" baseline="0">
                <a:solidFill>
                  <a:schemeClr val="bg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Primary agenda bullet style</a:t>
            </a:r>
          </a:p>
          <a:p>
            <a:pPr lvl="1"/>
            <a:r>
              <a:rPr lang="en-US"/>
              <a:t>Secondary agenda bullet style</a:t>
            </a:r>
          </a:p>
          <a:p>
            <a:pPr lvl="2"/>
            <a:r>
              <a:rPr lang="en-US"/>
              <a:t>Third bullet style</a:t>
            </a:r>
          </a:p>
          <a:p>
            <a:pPr lvl="3"/>
            <a:r>
              <a:rPr lang="en-US"/>
              <a:t>Fourth bullet style</a:t>
            </a:r>
          </a:p>
          <a:p>
            <a:pPr lvl="4"/>
            <a:r>
              <a:rPr lang="en-US"/>
              <a:t>Fifth bullet style</a:t>
            </a:r>
          </a:p>
          <a:p>
            <a:pPr lvl="0"/>
            <a:r>
              <a:rPr lang="en-US"/>
              <a:t>Primary agenda bullet style</a:t>
            </a:r>
          </a:p>
          <a:p>
            <a:pPr lvl="1"/>
            <a:r>
              <a:rPr lang="en-US"/>
              <a:t>Secondary agenda bullet style</a:t>
            </a:r>
          </a:p>
          <a:p>
            <a:pPr lvl="2"/>
            <a:r>
              <a:rPr lang="en-US"/>
              <a:t>Third bullet style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2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791613465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i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Footer as Needed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6D9384-8C33-4A96-95C4-CA64308A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80" y="255182"/>
            <a:ext cx="10914038" cy="7577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00335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-21264" y="0"/>
            <a:ext cx="12213264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6512" y="3341195"/>
            <a:ext cx="10917716" cy="1178784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400" b="0" i="0" smtClean="0">
                <a:solidFill>
                  <a:schemeClr val="bg1"/>
                </a:solidFill>
                <a:latin typeface="+mj-lt"/>
                <a:ea typeface="20 db" charset="0"/>
                <a:cs typeface="20 db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6511" y="1328336"/>
            <a:ext cx="10917716" cy="2012859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66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12" y="5983143"/>
            <a:ext cx="5153001" cy="578081"/>
          </a:xfrm>
          <a:prstGeom prst="rect">
            <a:avLst/>
          </a:prstGeom>
        </p:spPr>
      </p:pic>
      <p:sp>
        <p:nvSpPr>
          <p:cNvPr id="14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940655" y="6303547"/>
            <a:ext cx="5603574" cy="257677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212229989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ody (2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B6D4-944E-034C-8440-3D73EA0A7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618" y="971340"/>
            <a:ext cx="3374763" cy="30777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291837-AEAC-AE4F-B997-7DF14CC53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2209800"/>
            <a:ext cx="10972800" cy="3657600"/>
          </a:xfrm>
        </p:spPr>
        <p:txBody>
          <a:bodyPr numCol="2" spcCol="365760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lang="en-US" sz="1600" b="0" i="0" smtClean="0">
                <a:effectLst/>
              </a:defRPr>
            </a:lvl1pPr>
            <a:lvl2pPr marL="243834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tx2"/>
              </a:buClr>
              <a:buSzTx/>
              <a:buFont typeface="System Font Regular"/>
              <a:buNone/>
              <a:tabLst/>
              <a:defRPr/>
            </a:lvl2pPr>
            <a:lvl3pPr marL="487668" marR="0" indent="0" algn="l" defTabSz="609585" rtl="0" eaLnBrk="1" fontAlgn="auto" latinLnBrk="0" hangingPunct="1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tx2"/>
              </a:buClr>
              <a:buSzTx/>
              <a:buFont typeface="System Font Regular"/>
              <a:buNone/>
              <a:tabLst/>
              <a:defRPr/>
            </a:lvl3pPr>
            <a:lvl4pPr marL="990575" indent="-259074">
              <a:buFont typeface="System Font Regular"/>
              <a:buChar char="⁃"/>
              <a:defRPr/>
            </a:lvl4pPr>
            <a:lvl5pPr marL="990575" indent="-259074">
              <a:buFont typeface="System Font Regular"/>
              <a:buChar char="⁃"/>
              <a:defRPr/>
            </a:lvl5pPr>
          </a:lstStyle>
          <a:p>
            <a:pPr lvl="0"/>
            <a:r>
              <a:rPr lang="en-US"/>
              <a:t>Felis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velit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id </a:t>
            </a:r>
            <a:r>
              <a:rPr lang="en-US" err="1"/>
              <a:t>consectetur</a:t>
            </a:r>
            <a:r>
              <a:rPr lang="en-US"/>
              <a:t>. </a:t>
            </a:r>
            <a:r>
              <a:rPr lang="en-US" err="1"/>
              <a:t>Praesent</a:t>
            </a:r>
            <a:r>
              <a:rPr lang="en-US"/>
              <a:t> </a:t>
            </a:r>
            <a:r>
              <a:rPr lang="en-US" err="1"/>
              <a:t>tristique</a:t>
            </a:r>
            <a:r>
              <a:rPr lang="en-US"/>
              <a:t> magna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purus</a:t>
            </a:r>
            <a:r>
              <a:rPr lang="en-US"/>
              <a:t>. Sem et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consequat</a:t>
            </a:r>
            <a:r>
              <a:rPr lang="en-US"/>
              <a:t> id porta </a:t>
            </a:r>
            <a:r>
              <a:rPr lang="en-US" err="1"/>
              <a:t>nibh</a:t>
            </a:r>
            <a:r>
              <a:rPr lang="en-US"/>
              <a:t> </a:t>
            </a:r>
            <a:r>
              <a:rPr lang="en-US" err="1"/>
              <a:t>venenatis</a:t>
            </a:r>
            <a:r>
              <a:rPr lang="en-US"/>
              <a:t> </a:t>
            </a:r>
            <a:r>
              <a:rPr lang="en-US" err="1"/>
              <a:t>cras</a:t>
            </a:r>
            <a:r>
              <a:rPr lang="en-US"/>
              <a:t> sed. Ut </a:t>
            </a:r>
            <a:r>
              <a:rPr lang="en-US" err="1"/>
              <a:t>sem</a:t>
            </a:r>
            <a:r>
              <a:rPr lang="en-US"/>
              <a:t> </a:t>
            </a:r>
            <a:r>
              <a:rPr lang="en-US" err="1"/>
              <a:t>viverra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tellus</a:t>
            </a:r>
            <a:r>
              <a:rPr lang="en-US"/>
              <a:t> </a:t>
            </a:r>
            <a:r>
              <a:rPr lang="en-US" err="1"/>
              <a:t>cras</a:t>
            </a:r>
            <a:r>
              <a:rPr lang="en-US"/>
              <a:t>.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felis</a:t>
            </a:r>
            <a:r>
              <a:rPr lang="en-US"/>
              <a:t> </a:t>
            </a:r>
            <a:r>
              <a:rPr lang="en-US" err="1"/>
              <a:t>imperdiet</a:t>
            </a:r>
            <a:r>
              <a:rPr lang="en-US"/>
              <a:t> </a:t>
            </a:r>
            <a:r>
              <a:rPr lang="en-US" err="1"/>
              <a:t>proin</a:t>
            </a:r>
            <a:r>
              <a:rPr lang="en-US"/>
              <a:t> fermentum </a:t>
            </a:r>
            <a:r>
              <a:rPr lang="en-US" err="1"/>
              <a:t>leo</a:t>
            </a:r>
            <a:r>
              <a:rPr lang="en-US"/>
              <a:t> vel </a:t>
            </a:r>
            <a:r>
              <a:rPr lang="en-US" err="1"/>
              <a:t>orci</a:t>
            </a:r>
            <a:r>
              <a:rPr lang="en-US"/>
              <a:t> porta non. </a:t>
            </a:r>
          </a:p>
          <a:p>
            <a:pPr lvl="0"/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luctus</a:t>
            </a:r>
            <a:r>
              <a:rPr lang="en-US"/>
              <a:t> </a:t>
            </a:r>
            <a:r>
              <a:rPr lang="en-US" err="1"/>
              <a:t>venenatis</a:t>
            </a:r>
            <a:r>
              <a:rPr lang="en-US"/>
              <a:t> </a:t>
            </a:r>
            <a:r>
              <a:rPr lang="en-US" err="1"/>
              <a:t>lectus</a:t>
            </a:r>
            <a:r>
              <a:rPr lang="en-US"/>
              <a:t> magna </a:t>
            </a:r>
            <a:r>
              <a:rPr lang="en-US" err="1"/>
              <a:t>fringilla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rhoncus</a:t>
            </a:r>
            <a:r>
              <a:rPr lang="en-US"/>
              <a:t>. </a:t>
            </a:r>
            <a:r>
              <a:rPr lang="en-US" err="1"/>
              <a:t>Nisl</a:t>
            </a:r>
            <a:r>
              <a:rPr lang="en-US"/>
              <a:t> </a:t>
            </a:r>
            <a:r>
              <a:rPr lang="en-US" err="1"/>
              <a:t>tincidunt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nullam</a:t>
            </a:r>
            <a:r>
              <a:rPr lang="en-US"/>
              <a:t> non nisi. Integer </a:t>
            </a:r>
            <a:r>
              <a:rPr lang="en-US" err="1"/>
              <a:t>feugiat</a:t>
            </a:r>
            <a:r>
              <a:rPr lang="en-US"/>
              <a:t> </a:t>
            </a:r>
            <a:r>
              <a:rPr lang="en-US" err="1"/>
              <a:t>scelerisque</a:t>
            </a:r>
            <a:r>
              <a:rPr lang="en-US"/>
              <a:t> </a:t>
            </a:r>
            <a:r>
              <a:rPr lang="en-US" err="1"/>
              <a:t>varius</a:t>
            </a:r>
            <a:r>
              <a:rPr lang="en-US"/>
              <a:t> </a:t>
            </a:r>
            <a:r>
              <a:rPr lang="en-US" err="1"/>
              <a:t>morbi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. </a:t>
            </a:r>
            <a:r>
              <a:rPr lang="en-US" err="1"/>
              <a:t>Molestie</a:t>
            </a:r>
            <a:r>
              <a:rPr lang="en-US"/>
              <a:t> at </a:t>
            </a:r>
            <a:r>
              <a:rPr lang="en-US" err="1"/>
              <a:t>elementum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 </a:t>
            </a:r>
            <a:r>
              <a:rPr lang="en-US" err="1"/>
              <a:t>facilisis</a:t>
            </a:r>
            <a:r>
              <a:rPr lang="en-US"/>
              <a:t> sed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morbi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. </a:t>
            </a:r>
            <a:r>
              <a:rPr lang="en-US" err="1"/>
              <a:t>Volutpat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 </a:t>
            </a:r>
            <a:r>
              <a:rPr lang="en-US" err="1"/>
              <a:t>velit</a:t>
            </a:r>
            <a:r>
              <a:rPr lang="en-US"/>
              <a:t> </a:t>
            </a:r>
            <a:r>
              <a:rPr lang="en-US" err="1"/>
              <a:t>egestas</a:t>
            </a:r>
            <a:r>
              <a:rPr lang="en-US"/>
              <a:t> dui id </a:t>
            </a:r>
            <a:r>
              <a:rPr lang="en-US" err="1"/>
              <a:t>ornare</a:t>
            </a:r>
            <a:r>
              <a:rPr lang="en-US"/>
              <a:t> </a:t>
            </a:r>
            <a:r>
              <a:rPr lang="en-US" err="1"/>
              <a:t>arcu</a:t>
            </a:r>
            <a:r>
              <a:rPr lang="en-US"/>
              <a:t>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ut.</a:t>
            </a:r>
            <a:r>
              <a:rPr lang="en-US"/>
              <a:t>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 id </a:t>
            </a:r>
            <a:r>
              <a:rPr lang="en-US" err="1"/>
              <a:t>neque</a:t>
            </a:r>
            <a:r>
              <a:rPr lang="en-US"/>
              <a:t> </a:t>
            </a:r>
            <a:r>
              <a:rPr lang="en-US" err="1"/>
              <a:t>aliquam</a:t>
            </a:r>
            <a:r>
              <a:rPr lang="en-US"/>
              <a:t>. </a:t>
            </a:r>
            <a:r>
              <a:rPr lang="en-US" err="1"/>
              <a:t>Facilisi</a:t>
            </a:r>
            <a:r>
              <a:rPr lang="en-US"/>
              <a:t> </a:t>
            </a:r>
            <a:r>
              <a:rPr lang="en-US" err="1"/>
              <a:t>morbi</a:t>
            </a:r>
            <a:r>
              <a:rPr lang="en-US"/>
              <a:t> tempus </a:t>
            </a:r>
            <a:r>
              <a:rPr lang="en-US" err="1"/>
              <a:t>iaculis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 id </a:t>
            </a:r>
            <a:r>
              <a:rPr lang="en-US" err="1"/>
              <a:t>volutpat</a:t>
            </a:r>
            <a:r>
              <a:rPr lang="en-US"/>
              <a:t> </a:t>
            </a:r>
            <a:r>
              <a:rPr lang="en-US" err="1"/>
              <a:t>lacus</a:t>
            </a:r>
            <a:r>
              <a:rPr lang="en-US"/>
              <a:t> </a:t>
            </a:r>
            <a:r>
              <a:rPr lang="en-US" err="1"/>
              <a:t>laoreet</a:t>
            </a:r>
            <a:r>
              <a:rPr lang="en-US"/>
              <a:t> non. At </a:t>
            </a:r>
            <a:r>
              <a:rPr lang="en-US" err="1"/>
              <a:t>elementum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 </a:t>
            </a:r>
            <a:r>
              <a:rPr lang="en-US" err="1"/>
              <a:t>facilisis</a:t>
            </a:r>
            <a:r>
              <a:rPr lang="en-US"/>
              <a:t> sed </a:t>
            </a:r>
            <a:r>
              <a:rPr lang="en-US" err="1"/>
              <a:t>odio</a:t>
            </a:r>
            <a:r>
              <a:rPr lang="en-US"/>
              <a:t> </a:t>
            </a:r>
            <a:r>
              <a:rPr lang="en-US" err="1"/>
              <a:t>morbi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. Ut </a:t>
            </a:r>
            <a:r>
              <a:rPr lang="en-US" err="1"/>
              <a:t>sem</a:t>
            </a:r>
            <a:r>
              <a:rPr lang="en-US"/>
              <a:t> </a:t>
            </a:r>
            <a:r>
              <a:rPr lang="en-US" err="1"/>
              <a:t>viverra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. </a:t>
            </a:r>
            <a:r>
              <a:rPr lang="en-US" err="1"/>
              <a:t>Hendrerit</a:t>
            </a:r>
            <a:r>
              <a:rPr lang="en-US"/>
              <a:t> gravida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quisque</a:t>
            </a:r>
            <a:r>
              <a:rPr lang="en-US"/>
              <a:t> non.</a:t>
            </a:r>
          </a:p>
          <a:p>
            <a:pPr lvl="0"/>
            <a:r>
              <a:rPr lang="en-US" err="1"/>
              <a:t>Commodo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facilisi</a:t>
            </a:r>
            <a:r>
              <a:rPr lang="en-US"/>
              <a:t> </a:t>
            </a:r>
            <a:r>
              <a:rPr lang="en-US" err="1"/>
              <a:t>nullam</a:t>
            </a:r>
            <a:r>
              <a:rPr lang="en-US"/>
              <a:t> </a:t>
            </a:r>
            <a:r>
              <a:rPr lang="en-US" err="1"/>
              <a:t>vehicula</a:t>
            </a:r>
            <a:r>
              <a:rPr lang="en-US"/>
              <a:t> ipsum a </a:t>
            </a:r>
            <a:r>
              <a:rPr lang="en-US" err="1"/>
              <a:t>arcu</a:t>
            </a:r>
            <a:r>
              <a:rPr lang="en-US"/>
              <a:t> cursus. </a:t>
            </a:r>
            <a:r>
              <a:rPr lang="en-US" err="1"/>
              <a:t>Lectus</a:t>
            </a:r>
            <a:r>
              <a:rPr lang="en-US"/>
              <a:t> </a:t>
            </a:r>
            <a:r>
              <a:rPr lang="en-US" err="1"/>
              <a:t>arcu</a:t>
            </a:r>
            <a:r>
              <a:rPr lang="en-US"/>
              <a:t> </a:t>
            </a:r>
            <a:r>
              <a:rPr lang="en-US" err="1"/>
              <a:t>bibendum</a:t>
            </a:r>
            <a:r>
              <a:rPr lang="en-US"/>
              <a:t> at </a:t>
            </a:r>
            <a:r>
              <a:rPr lang="en-US" err="1"/>
              <a:t>varius</a:t>
            </a:r>
            <a:r>
              <a:rPr lang="en-US"/>
              <a:t> vel pharetra. </a:t>
            </a:r>
          </a:p>
          <a:p>
            <a:pPr lvl="0"/>
            <a:r>
              <a:rPr lang="en-US"/>
              <a:t>Non </a:t>
            </a:r>
            <a:r>
              <a:rPr lang="en-US" err="1"/>
              <a:t>consectetur</a:t>
            </a:r>
            <a:r>
              <a:rPr lang="en-US"/>
              <a:t> a </a:t>
            </a:r>
            <a:r>
              <a:rPr lang="en-US" err="1"/>
              <a:t>erat</a:t>
            </a:r>
            <a:r>
              <a:rPr lang="en-US"/>
              <a:t> </a:t>
            </a:r>
            <a:r>
              <a:rPr lang="en-US" err="1"/>
              <a:t>nam</a:t>
            </a:r>
            <a:r>
              <a:rPr lang="en-US"/>
              <a:t> at </a:t>
            </a:r>
            <a:r>
              <a:rPr lang="en-US" err="1"/>
              <a:t>lectus</a:t>
            </a:r>
            <a:r>
              <a:rPr lang="en-US"/>
              <a:t>.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dolor. Non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lacus</a:t>
            </a:r>
            <a:r>
              <a:rPr lang="en-US"/>
              <a:t> </a:t>
            </a:r>
            <a:r>
              <a:rPr lang="en-US" err="1"/>
              <a:t>suspendisse</a:t>
            </a:r>
            <a:r>
              <a:rPr lang="en-US"/>
              <a:t> </a:t>
            </a:r>
            <a:r>
              <a:rPr lang="en-US" err="1"/>
              <a:t>faucibus</a:t>
            </a:r>
            <a:r>
              <a:rPr lang="en-US"/>
              <a:t>. </a:t>
            </a:r>
            <a:r>
              <a:rPr lang="en-US" err="1"/>
              <a:t>Enim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 dui </a:t>
            </a:r>
            <a:r>
              <a:rPr lang="en-US" err="1"/>
              <a:t>nunc</a:t>
            </a:r>
            <a:r>
              <a:rPr lang="en-US"/>
              <a:t> </a:t>
            </a:r>
            <a:r>
              <a:rPr lang="en-US" err="1"/>
              <a:t>mattis</a:t>
            </a:r>
            <a:r>
              <a:rPr lang="en-US"/>
              <a:t>. </a:t>
            </a:r>
            <a:r>
              <a:rPr lang="en-US" err="1"/>
              <a:t>Egestas</a:t>
            </a:r>
            <a:r>
              <a:rPr lang="en-US"/>
              <a:t> </a:t>
            </a:r>
            <a:r>
              <a:rPr lang="en-US" err="1"/>
              <a:t>maecenas</a:t>
            </a:r>
            <a:r>
              <a:rPr lang="en-US"/>
              <a:t> pharetra convallis </a:t>
            </a:r>
            <a:r>
              <a:rPr lang="en-US" err="1"/>
              <a:t>posuere</a:t>
            </a:r>
            <a:r>
              <a:rPr lang="en-US"/>
              <a:t> </a:t>
            </a:r>
            <a:r>
              <a:rPr lang="en-US" err="1"/>
              <a:t>morbi</a:t>
            </a:r>
            <a:r>
              <a:rPr lang="en-US"/>
              <a:t> </a:t>
            </a:r>
            <a:r>
              <a:rPr lang="en-US" err="1"/>
              <a:t>leo</a:t>
            </a:r>
            <a:r>
              <a:rPr lang="en-US"/>
              <a:t>. </a:t>
            </a:r>
            <a:r>
              <a:rPr lang="en-US" err="1"/>
              <a:t>Netus</a:t>
            </a:r>
            <a:r>
              <a:rPr lang="en-US"/>
              <a:t> et </a:t>
            </a:r>
            <a:r>
              <a:rPr lang="en-US" err="1"/>
              <a:t>malesuada</a:t>
            </a:r>
            <a:r>
              <a:rPr lang="en-US"/>
              <a:t> fames ac </a:t>
            </a:r>
            <a:r>
              <a:rPr lang="en-US" err="1"/>
              <a:t>turpis</a:t>
            </a:r>
            <a:r>
              <a:rPr lang="en-US"/>
              <a:t> </a:t>
            </a:r>
            <a:r>
              <a:rPr lang="en-US" err="1"/>
              <a:t>egestas</a:t>
            </a:r>
            <a:r>
              <a:rPr lang="en-US"/>
              <a:t> integer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. </a:t>
            </a:r>
            <a:r>
              <a:rPr lang="en-US" err="1"/>
              <a:t>Luctus</a:t>
            </a:r>
            <a:r>
              <a:rPr lang="en-US"/>
              <a:t> </a:t>
            </a:r>
            <a:r>
              <a:rPr lang="en-US" err="1"/>
              <a:t>accumsan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posuere</a:t>
            </a:r>
            <a:r>
              <a:rPr lang="en-US"/>
              <a:t> ac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consequat</a:t>
            </a:r>
            <a:r>
              <a:rPr lang="en-US"/>
              <a:t> semper. </a:t>
            </a:r>
            <a:r>
              <a:rPr lang="en-US" err="1"/>
              <a:t>Nec</a:t>
            </a:r>
            <a:r>
              <a:rPr lang="en-US"/>
              <a:t> dui </a:t>
            </a:r>
            <a:r>
              <a:rPr lang="en-US" err="1"/>
              <a:t>nunc</a:t>
            </a:r>
            <a:r>
              <a:rPr lang="en-US"/>
              <a:t> </a:t>
            </a:r>
            <a:r>
              <a:rPr lang="en-US" err="1"/>
              <a:t>mattis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. </a:t>
            </a:r>
            <a:r>
              <a:rPr lang="en-US" err="1"/>
              <a:t>Sollicitudin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</a:t>
            </a:r>
            <a:r>
              <a:rPr lang="en-US" err="1"/>
              <a:t>nulla</a:t>
            </a:r>
            <a:r>
              <a:rPr lang="en-US"/>
              <a:t>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E8B72FD9-1095-0E4A-AFC8-C4D574B94ED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421000"/>
            <a:ext cx="10972800" cy="400110"/>
          </a:xfrm>
        </p:spPr>
        <p:txBody>
          <a:bodyPr/>
          <a:lstStyle>
            <a:lvl1pPr>
              <a:defRPr baseline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n-US" err="1"/>
              <a:t>Subheader</a:t>
            </a:r>
            <a:r>
              <a:rPr lang="en-US"/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567207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13" y="1449977"/>
            <a:ext cx="11740243" cy="472698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457200" indent="0">
              <a:lnSpc>
                <a:spcPct val="150000"/>
              </a:lnSpc>
              <a:buNone/>
              <a:defRPr/>
            </a:lvl2pPr>
            <a:lvl3pPr marL="914400" indent="0">
              <a:lnSpc>
                <a:spcPct val="150000"/>
              </a:lnSpc>
              <a:buNone/>
              <a:defRPr/>
            </a:lvl3pPr>
            <a:lvl4pPr marL="1371600" indent="0">
              <a:lnSpc>
                <a:spcPct val="150000"/>
              </a:lnSpc>
              <a:buNone/>
              <a:defRPr/>
            </a:lvl4pPr>
            <a:lvl5pPr marL="1828800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2656" y="6631141"/>
            <a:ext cx="457200" cy="180000"/>
          </a:xfrm>
          <a:prstGeom prst="rect">
            <a:avLst/>
          </a:prstGeom>
          <a:solidFill>
            <a:srgbClr val="006AAC"/>
          </a:solidFill>
        </p:spPr>
        <p:txBody>
          <a:bodyPr anchor="ctr"/>
          <a:lstStyle>
            <a:lvl1pPr algn="ctr">
              <a:defRPr sz="105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5EFE1FBF-D7EB-4254-B6E2-36850C68AD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1"/>
              </a:buClr>
              <a:buFont typeface="Wingdings" charset="2"/>
              <a:buChar char="§"/>
              <a:defRPr/>
            </a:lvl1pPr>
            <a:lvl2pPr marL="685800" indent="-228600">
              <a:buClr>
                <a:schemeClr val="accent1"/>
              </a:buClr>
              <a:buFont typeface="Arial" charset="0"/>
              <a:buChar char="•"/>
              <a:defRPr/>
            </a:lvl2pPr>
            <a:lvl3pPr marL="1143000" indent="-228600">
              <a:buClr>
                <a:schemeClr val="accent1"/>
              </a:buClr>
              <a:buFont typeface=".AppleSystemUIFont" charset="-120"/>
              <a:buChar char="-"/>
              <a:defRPr/>
            </a:lvl3pPr>
            <a:lvl4pPr marL="1600200" indent="-228600">
              <a:buClr>
                <a:schemeClr val="accent1"/>
              </a:buClr>
              <a:buFont typeface="Courier New" charset="0"/>
              <a:buChar char="o"/>
              <a:defRPr/>
            </a:lvl4pPr>
            <a:lvl5pPr marL="2057400" indent="-228600"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145996756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8" r="1628" b="33283"/>
          <a:stretch/>
        </p:blipFill>
        <p:spPr>
          <a:xfrm>
            <a:off x="-21264" y="0"/>
            <a:ext cx="12213264" cy="61341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979" y="577535"/>
            <a:ext cx="10901342" cy="2852737"/>
          </a:xfrm>
        </p:spPr>
        <p:txBody>
          <a:bodyPr anchor="b"/>
          <a:lstStyle>
            <a:lvl1pPr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3457260"/>
            <a:ext cx="10901342" cy="114077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57688466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980" y="1257301"/>
            <a:ext cx="538082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57301"/>
            <a:ext cx="5380818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4706AA1-C374-4408-A85E-4C572BDA9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157785260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1257300"/>
            <a:ext cx="10914039" cy="53040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787709"/>
            <a:ext cx="10914038" cy="39653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6ABC8B2-77EA-4D1A-A38B-15550BD0C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20995671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80" y="1257300"/>
            <a:ext cx="5358595" cy="532863"/>
          </a:xfrm>
        </p:spPr>
        <p:txBody>
          <a:bodyPr anchor="b"/>
          <a:lstStyle>
            <a:lvl1pPr marL="0" indent="0">
              <a:buNone/>
              <a:defRPr lang="en-US" sz="2400" b="1" kern="1200" dirty="0" smtClean="0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None/>
            </a:pPr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777285"/>
            <a:ext cx="5358595" cy="3975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77285"/>
            <a:ext cx="5380818" cy="39758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6172200" y="1257300"/>
            <a:ext cx="5380818" cy="532863"/>
          </a:xfrm>
        </p:spPr>
        <p:txBody>
          <a:bodyPr anchor="b"/>
          <a:lstStyle>
            <a:lvl1pPr marL="0" indent="0">
              <a:buNone/>
              <a:defRPr lang="en-US" sz="2400" b="1" kern="1200" dirty="0" smtClean="0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None/>
            </a:pPr>
            <a:r>
              <a:rPr lang="en-US"/>
              <a:t>Edit Master text styles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0EF76D69-E271-4152-BD9F-DE27B3952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49568491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315E3-5828-4096-AF15-D6FF32326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B7130-F756-D632-F3A3-8416C83C6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23433-9CE9-2A49-5579-FC2C1847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74D3-E77A-46F6-AB39-4766E8C323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1673-AA41-64BE-DF22-A10A59B31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2908-24C6-188D-A5D5-023E8A5B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6171-A2FA-4501-867E-3EE1CB48D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8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2B48FC6-F69B-4781-AC6B-9123450F4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94011857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8980" y="255182"/>
            <a:ext cx="10914038" cy="757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1257301"/>
            <a:ext cx="10914039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AB4DA16-102D-47BD-9B29-DBBB57175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58007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668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  <p:sldLayoutId id="2147483722" r:id="rId20"/>
    <p:sldLayoutId id="2147483723" r:id="rId2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20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Arial" charset="0"/>
        <a:buChar char="•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Courier New" charset="0"/>
        <a:buChar char="o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24">
          <p15:clr>
            <a:srgbClr val="F26B43"/>
          </p15:clr>
        </p15:guide>
        <p15:guide id="4" orient="horz" pos="792">
          <p15:clr>
            <a:srgbClr val="F26B43"/>
          </p15:clr>
        </p15:guide>
        <p15:guide id="5" pos="408">
          <p15:clr>
            <a:srgbClr val="F26B43"/>
          </p15:clr>
        </p15:guide>
        <p15:guide id="6" pos="7272">
          <p15:clr>
            <a:srgbClr val="F26B43"/>
          </p15:clr>
        </p15:guide>
        <p15:guide id="7" orient="horz" pos="3624">
          <p15:clr>
            <a:srgbClr val="F26B43"/>
          </p15:clr>
        </p15:guide>
        <p15:guide id="8" orient="horz" pos="4176">
          <p15:clr>
            <a:srgbClr val="F26B43"/>
          </p15:clr>
        </p15:guide>
        <p15:guide id="9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upst@umassp.edu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xwl1g64frvevoto/Determination%20of%20Indepdent%20Contractor%20Status%20Questions.docx?dl=0" TargetMode="External"/><Relationship Id="rId2" Type="http://schemas.openxmlformats.org/officeDocument/2006/relationships/hyperlink" Target="https://www.umassp.edu/treasurer/tax-and-compliance/payments-to-students#q=commodity%20cod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assp.edu/upst/upst-projects/new-supplier-onboarding-self-service-process" TargetMode="External"/><Relationship Id="rId2" Type="http://schemas.openxmlformats.org/officeDocument/2006/relationships/hyperlink" Target="https://umassp.zoom.us/meeting/register/tJckc-mopj8pH93nJhNeoCgdYZ37hOtKg7wJ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6511" y="901263"/>
            <a:ext cx="10917716" cy="2215991"/>
          </a:xfrm>
        </p:spPr>
        <p:txBody>
          <a:bodyPr/>
          <a:lstStyle/>
          <a:p>
            <a:pPr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defRPr/>
            </a:pPr>
            <a:r>
              <a:rPr lang="en-US">
                <a:solidFill>
                  <a:srgbClr val="FFFFFF"/>
                </a:solidFill>
              </a:rPr>
              <a:t>Unified Procurement Services Team (UPST)</a:t>
            </a:r>
            <a:endParaRPr lang="en-US" sz="540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ubtitle 10">
            <a:extLst>
              <a:ext uri="{FF2B5EF4-FFF2-40B4-BE49-F238E27FC236}">
                <a16:creationId xmlns:a16="http://schemas.microsoft.com/office/drawing/2014/main" id="{EE28175F-805F-4E29-AA51-89A01AC54B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127" y="3277244"/>
            <a:ext cx="10917716" cy="1659493"/>
          </a:xfrm>
        </p:spPr>
        <p:txBody>
          <a:bodyPr/>
          <a:lstStyle/>
          <a:p>
            <a:r>
              <a:rPr lang="en-US" sz="3200" b="1"/>
              <a:t>Boston F&amp;A Meeting</a:t>
            </a:r>
            <a:endParaRPr lang="en-US" b="1"/>
          </a:p>
          <a:p>
            <a:endParaRPr lang="en-US"/>
          </a:p>
          <a:p>
            <a:pPr marL="10795" lvl="1"/>
            <a:r>
              <a:rPr lang="en-US" sz="2400"/>
              <a:t>February 14, 2023</a:t>
            </a:r>
            <a:endParaRPr lang="en-US" sz="24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2983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99268"/>
            <a:ext cx="11198630" cy="757718"/>
          </a:xfrm>
        </p:spPr>
        <p:txBody>
          <a:bodyPr/>
          <a:lstStyle/>
          <a:p>
            <a:r>
              <a:rPr lang="en-US" sz="3200" b="1"/>
              <a:t>What is the BuyWays Invoice Approval Workflow?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5072" y="1278906"/>
            <a:ext cx="10598728" cy="4598192"/>
          </a:xfrm>
        </p:spPr>
        <p:txBody>
          <a:bodyPr/>
          <a:lstStyle/>
          <a:p>
            <a:r>
              <a:rPr lang="en-US" sz="2400"/>
              <a:t>Invoice Approval Workflow is integrated in BuyWays enabling departments to </a:t>
            </a:r>
            <a:r>
              <a:rPr lang="en-US" sz="2400" b="1"/>
              <a:t>approve invoices electronically </a:t>
            </a:r>
            <a:r>
              <a:rPr lang="en-US" sz="2400"/>
              <a:t>and eliminate manual invoice submission. </a:t>
            </a:r>
          </a:p>
          <a:p>
            <a:r>
              <a:rPr lang="en-US" sz="2400"/>
              <a:t>Approval </a:t>
            </a:r>
            <a:r>
              <a:rPr lang="en-US" sz="2400" b="1"/>
              <a:t>confirms goods or services were provided </a:t>
            </a:r>
            <a:r>
              <a:rPr lang="en-US" sz="2400"/>
              <a:t>and in compliance with the Purchase Order. </a:t>
            </a:r>
          </a:p>
          <a:p>
            <a:r>
              <a:rPr lang="en-US" sz="2400"/>
              <a:t>Invoices are </a:t>
            </a:r>
            <a:r>
              <a:rPr lang="en-US" sz="2400" b="1"/>
              <a:t>entered at the front of the process</a:t>
            </a:r>
            <a:r>
              <a:rPr lang="en-US" sz="2400"/>
              <a:t>, rather than the end.</a:t>
            </a:r>
          </a:p>
        </p:txBody>
      </p:sp>
    </p:spTree>
    <p:extLst>
      <p:ext uri="{BB962C8B-B14F-4D97-AF65-F5344CB8AC3E}">
        <p14:creationId xmlns:p14="http://schemas.microsoft.com/office/powerpoint/2010/main" val="175463986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80120"/>
            <a:ext cx="10705813" cy="757718"/>
          </a:xfrm>
        </p:spPr>
        <p:txBody>
          <a:bodyPr/>
          <a:lstStyle/>
          <a:p>
            <a:r>
              <a:rPr lang="en-US" sz="3200" b="1"/>
              <a:t>BuyWays Invoice Approval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073" y="1124194"/>
            <a:ext cx="7648414" cy="47299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/>
              <a:t>Promotes efficiency</a:t>
            </a:r>
          </a:p>
          <a:p>
            <a:pPr>
              <a:lnSpc>
                <a:spcPct val="150000"/>
              </a:lnSpc>
            </a:pPr>
            <a:r>
              <a:rPr lang="en-US" sz="2400"/>
              <a:t>Ensures </a:t>
            </a:r>
            <a:r>
              <a:rPr lang="en-US" sz="2400" b="1"/>
              <a:t>greater invoice visibility and control by</a:t>
            </a:r>
            <a:r>
              <a:rPr lang="en-US" sz="2400"/>
              <a:t> the departments</a:t>
            </a:r>
          </a:p>
          <a:p>
            <a:pPr>
              <a:lnSpc>
                <a:spcPct val="150000"/>
              </a:lnSpc>
            </a:pPr>
            <a:r>
              <a:rPr lang="en-US" sz="2400"/>
              <a:t>Supports UMass “go green” initiatives by being </a:t>
            </a:r>
            <a:r>
              <a:rPr lang="en-US" sz="2400" b="1"/>
              <a:t>less paper intensive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Provides added functionality and </a:t>
            </a:r>
            <a:r>
              <a:rPr lang="en-US" sz="2400" b="1"/>
              <a:t>allow for more automation </a:t>
            </a:r>
            <a:r>
              <a:rPr lang="en-US" sz="2400"/>
              <a:t>in the Accounts Payable process in the future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5326" y="781397"/>
            <a:ext cx="2572987" cy="52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328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Available Workflow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103" y="1082734"/>
            <a:ext cx="10730849" cy="4902430"/>
          </a:xfrm>
        </p:spPr>
        <p:txBody>
          <a:bodyPr/>
          <a:lstStyle/>
          <a:p>
            <a:pPr marL="0" indent="0">
              <a:buNone/>
            </a:pPr>
            <a:r>
              <a:rPr lang="en-US" sz="2100" b="1"/>
              <a:t>Departments may select one or more of the following workflow approval steps available in BuyWays:</a:t>
            </a:r>
          </a:p>
          <a:p>
            <a:pPr lvl="0"/>
            <a:r>
              <a:rPr lang="en-US" sz="2100" b="1"/>
              <a:t>PO Owner</a:t>
            </a:r>
            <a:r>
              <a:rPr lang="en-US" sz="2100"/>
              <a:t>-When invoices are entered by Accounts Payable they become assigned to the person who is the PO Owner on the PO. </a:t>
            </a:r>
          </a:p>
          <a:p>
            <a:pPr lvl="0"/>
            <a:r>
              <a:rPr lang="en-US" sz="2100" b="1"/>
              <a:t>Consulting/Services</a:t>
            </a:r>
            <a:r>
              <a:rPr lang="en-US" sz="2100"/>
              <a:t> -Lists a group of approvers that need the invoice approval “pooled” with two or more approvers. Some departments have used this step to split their department ID’s among a few approvers. </a:t>
            </a:r>
          </a:p>
          <a:p>
            <a:pPr lvl="0"/>
            <a:r>
              <a:rPr lang="en-US" sz="2100" b="1"/>
              <a:t>Department Approver</a:t>
            </a:r>
            <a:r>
              <a:rPr lang="en-US" sz="2100"/>
              <a:t>– This workflow step lists the Department Approver for invoice workflow. This is the same person who has department approval for requisitions.</a:t>
            </a:r>
          </a:p>
          <a:p>
            <a:pPr lvl="0"/>
            <a:r>
              <a:rPr lang="en-US" sz="2100" b="1"/>
              <a:t>Fund Approval</a:t>
            </a:r>
            <a:r>
              <a:rPr lang="en-US" sz="2100"/>
              <a:t>-Originally created for grants, this approval step is intended to be the same approval that is set up for Fund Code approval on requisitions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91463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68B84-148A-B25E-6871-88EE3744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CB394-4456-CCCB-0F4B-EA139924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97598-5A96-B0C5-0944-F00430F5BB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BBBE8-8DED-D7AF-C21D-993B4B1A1B20}"/>
              </a:ext>
            </a:extLst>
          </p:cNvPr>
          <p:cNvSpPr/>
          <p:nvPr/>
        </p:nvSpPr>
        <p:spPr>
          <a:xfrm>
            <a:off x="2455817" y="2033452"/>
            <a:ext cx="7646126" cy="2943497"/>
          </a:xfrm>
          <a:prstGeom prst="rect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Send an email today to </a:t>
            </a:r>
            <a:r>
              <a:rPr lang="en-US" sz="240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upst@umassp.edu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endParaRPr lang="en-US" sz="2400">
              <a:solidFill>
                <a:schemeClr val="bg1"/>
              </a:solidFill>
            </a:endParaRPr>
          </a:p>
          <a:p>
            <a:pPr algn="ctr"/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 b="1">
                <a:solidFill>
                  <a:schemeClr val="bg1"/>
                </a:solidFill>
              </a:rPr>
              <a:t>Subject: </a:t>
            </a:r>
            <a:r>
              <a:rPr lang="en-US" sz="2400">
                <a:solidFill>
                  <a:schemeClr val="bg1"/>
                </a:solidFill>
              </a:rPr>
              <a:t>Invoice Approval Workflow!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3660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676" y="1749769"/>
            <a:ext cx="10901342" cy="2494438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/>
              <a:t>Airgas Catalog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419935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>
            <a:extLst>
              <a:ext uri="{FF2B5EF4-FFF2-40B4-BE49-F238E27FC236}">
                <a16:creationId xmlns:a16="http://schemas.microsoft.com/office/drawing/2014/main" id="{F23BC6B2-8C68-4704-ACFB-D53D10F01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61" y="52625"/>
            <a:ext cx="10914038" cy="761889"/>
          </a:xfrm>
        </p:spPr>
        <p:txBody>
          <a:bodyPr anchor="t"/>
          <a:lstStyle/>
          <a:p>
            <a:br>
              <a:rPr lang="en-US" sz="2000" b="1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b="1">
                <a:solidFill>
                  <a:srgbClr val="066CAA"/>
                </a:solidFill>
              </a:rPr>
              <a:t>UMass / Airgas Catalog Implementation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836748-971B-4B03-8139-27B0C5873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50" y="913084"/>
            <a:ext cx="10914039" cy="4495800"/>
          </a:xfrm>
        </p:spPr>
        <p:txBody>
          <a:bodyPr/>
          <a:lstStyle/>
          <a:p>
            <a:r>
              <a:rPr lang="en-US"/>
              <a:t>UMass discounted Contract Pricing assurance</a:t>
            </a:r>
          </a:p>
          <a:p>
            <a:r>
              <a:rPr lang="en-US"/>
              <a:t>Streamlined ordering process, stored favorites for easy reordering</a:t>
            </a:r>
          </a:p>
          <a:p>
            <a:r>
              <a:rPr lang="en-US"/>
              <a:t>Elimination of additional charges/surcharges to departments</a:t>
            </a:r>
          </a:p>
          <a:p>
            <a:r>
              <a:rPr lang="en-US"/>
              <a:t>Electronic orders and billing to improve accuracy, compliance and timeliness</a:t>
            </a:r>
          </a:p>
          <a:p>
            <a:r>
              <a:rPr lang="en-US"/>
              <a:t>Confirmation on orders and delivery</a:t>
            </a:r>
          </a:p>
          <a:p>
            <a:r>
              <a:rPr lang="en-US"/>
              <a:t>Transparency into on-site cylinders</a:t>
            </a:r>
          </a:p>
          <a:p>
            <a:pPr lvl="1"/>
            <a:r>
              <a:rPr lang="en-US"/>
              <a:t>Reduction of lost cylinder cost/negotiations </a:t>
            </a:r>
          </a:p>
          <a:p>
            <a:r>
              <a:rPr lang="en-US"/>
              <a:t>Eliminate discrepancies in </a:t>
            </a:r>
            <a:r>
              <a:rPr lang="en-US" err="1"/>
              <a:t>AirGas</a:t>
            </a:r>
            <a:r>
              <a:rPr lang="en-US"/>
              <a:t> deliveries and charges that currently occur between the campus and supplier</a:t>
            </a:r>
          </a:p>
          <a:p>
            <a:r>
              <a:rPr lang="en-US"/>
              <a:t>Transparency on what the University and departments consume to improve negotiation leverage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2F068BF-1313-4BD7-89AC-1D8FD42E3018}"/>
              </a:ext>
            </a:extLst>
          </p:cNvPr>
          <p:cNvSpPr txBox="1">
            <a:spLocks/>
          </p:cNvSpPr>
          <p:nvPr/>
        </p:nvSpPr>
        <p:spPr>
          <a:xfrm>
            <a:off x="10630018" y="6367913"/>
            <a:ext cx="915571" cy="25767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625F11-EADC-2944-8437-490DA1E2084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A1808E-3629-4945-B1DD-B68802771C03}"/>
              </a:ext>
            </a:extLst>
          </p:cNvPr>
          <p:cNvSpPr txBox="1">
            <a:spLocks/>
          </p:cNvSpPr>
          <p:nvPr/>
        </p:nvSpPr>
        <p:spPr>
          <a:xfrm>
            <a:off x="4647741" y="6419354"/>
            <a:ext cx="2646857" cy="2327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DRAFT-CONFIDENTIAL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16B28C-E762-43F7-8A49-5D8C3FC11F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270" y="6337433"/>
            <a:ext cx="1810032" cy="332217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9F9C0A47-1DCA-410F-943A-DDF5430D2B5C}"/>
              </a:ext>
            </a:extLst>
          </p:cNvPr>
          <p:cNvSpPr/>
          <p:nvPr/>
        </p:nvSpPr>
        <p:spPr bwMode="auto">
          <a:xfrm>
            <a:off x="4835146" y="3133237"/>
            <a:ext cx="7861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AE88C08-93F7-4964-8748-2AF8A580FE73}"/>
              </a:ext>
            </a:extLst>
          </p:cNvPr>
          <p:cNvSpPr/>
          <p:nvPr/>
        </p:nvSpPr>
        <p:spPr bwMode="auto">
          <a:xfrm>
            <a:off x="4957987" y="3276112"/>
            <a:ext cx="7861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57995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2F068BF-1313-4BD7-89AC-1D8FD42E3018}"/>
              </a:ext>
            </a:extLst>
          </p:cNvPr>
          <p:cNvSpPr txBox="1">
            <a:spLocks/>
          </p:cNvSpPr>
          <p:nvPr/>
        </p:nvSpPr>
        <p:spPr>
          <a:xfrm>
            <a:off x="10650338" y="6366147"/>
            <a:ext cx="915571" cy="25767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625F11-EADC-2944-8437-490DA1E2084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A1808E-3629-4945-B1DD-B68802771C03}"/>
              </a:ext>
            </a:extLst>
          </p:cNvPr>
          <p:cNvSpPr txBox="1">
            <a:spLocks/>
          </p:cNvSpPr>
          <p:nvPr/>
        </p:nvSpPr>
        <p:spPr>
          <a:xfrm>
            <a:off x="4647741" y="6419354"/>
            <a:ext cx="2646857" cy="2327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DRAFT-CONFIDENTIAL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16B28C-E762-43F7-8A49-5D8C3FC11F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270" y="6337433"/>
            <a:ext cx="1810032" cy="332217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ABF0FF72-E74F-4E6F-8D50-5D67A5F1725F}"/>
              </a:ext>
            </a:extLst>
          </p:cNvPr>
          <p:cNvSpPr txBox="1">
            <a:spLocks/>
          </p:cNvSpPr>
          <p:nvPr/>
        </p:nvSpPr>
        <p:spPr>
          <a:xfrm>
            <a:off x="226341" y="255182"/>
            <a:ext cx="11695168" cy="757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FB63083-8DF1-4CE6-A558-106E93960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841" y="1016542"/>
            <a:ext cx="6940558" cy="49048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316E05C-878A-4621-8397-F552D1FCB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61" y="52625"/>
            <a:ext cx="10914038" cy="761889"/>
          </a:xfrm>
        </p:spPr>
        <p:txBody>
          <a:bodyPr anchor="t"/>
          <a:lstStyle/>
          <a:p>
            <a:br>
              <a:rPr lang="en-US" sz="2000" b="1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b="1">
                <a:solidFill>
                  <a:srgbClr val="066CAA"/>
                </a:solidFill>
              </a:rPr>
              <a:t>UMass / Airgas Catalog Implementation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5FE360-6CED-476B-ACB3-D2101994F76C}"/>
              </a:ext>
            </a:extLst>
          </p:cNvPr>
          <p:cNvSpPr txBox="1"/>
          <p:nvPr/>
        </p:nvSpPr>
        <p:spPr>
          <a:xfrm>
            <a:off x="7179399" y="1012900"/>
            <a:ext cx="45991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Once a default address is saved, the punchout will open to users preferred account</a:t>
            </a:r>
          </a:p>
          <a:p>
            <a:pPr>
              <a:buClr>
                <a:srgbClr val="0070C0"/>
              </a:buClr>
            </a:pPr>
            <a:endParaRPr lang="en-US" sz="200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Users favorites and previous orders will be accessible and replacement or regular fulfilment orders are only a click away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UMass contract pricing and discounts will be preloaded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Open cylinder balance is clearly marked on users account page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1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17249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43A20CC-6B0A-469A-BE0C-2F720C343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68131" y="1051056"/>
            <a:ext cx="6584887" cy="504176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11C04-CCF7-45CD-94FB-36D60EA441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168FA-E8D8-46C5-85CF-36F516C4F6B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EC3E9C-1063-4E1A-BB47-31540459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61" y="52625"/>
            <a:ext cx="10914038" cy="761889"/>
          </a:xfrm>
        </p:spPr>
        <p:txBody>
          <a:bodyPr anchor="t"/>
          <a:lstStyle/>
          <a:p>
            <a:br>
              <a:rPr lang="en-US" sz="2000" b="1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b="1">
                <a:solidFill>
                  <a:srgbClr val="066CAA"/>
                </a:solidFill>
              </a:rPr>
              <a:t>UMass / Airgas Catalog Implementation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6B583D-5C32-44EC-BB3D-67E708707F6F}"/>
              </a:ext>
            </a:extLst>
          </p:cNvPr>
          <p:cNvSpPr txBox="1"/>
          <p:nvPr/>
        </p:nvSpPr>
        <p:spPr>
          <a:xfrm>
            <a:off x="337996" y="1051056"/>
            <a:ext cx="44169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Easy reorder process makes the buying simple for the user with stored favorites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User has full access into account and purchase details &amp; history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Order history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Delivery date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Proof of delivery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Invoice history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Payment details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Account balance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000"/>
              <a:t>Cylinder balance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  <a:p>
            <a:pPr>
              <a:buClr>
                <a:srgbClr val="0070C0"/>
              </a:buClr>
            </a:pPr>
            <a:endParaRPr lang="en-US" sz="2000"/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1920764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8FFC0-6448-4F76-BF40-A030F8A9A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366FB-7D69-4ED9-B6C0-9C253F3EC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400"/>
              <a:t>Supplier Onboarding &amp;  Self-Service Processes Update </a:t>
            </a:r>
            <a:r>
              <a:rPr lang="en-US" sz="2400" b="1"/>
              <a:t>(A. Zuev)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400"/>
              <a:t>Invoice Approval Workflow Project </a:t>
            </a:r>
            <a:r>
              <a:rPr lang="en-US" sz="2400" b="1"/>
              <a:t>(L. Ferrell)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400"/>
              <a:t>Airgas Catalog Implementation </a:t>
            </a:r>
            <a:r>
              <a:rPr lang="en-US" sz="2400" b="1"/>
              <a:t>(K. McCauley)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ABC92-9BCD-41D7-8FF5-038DE0CA6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7090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676" y="1749769"/>
            <a:ext cx="10901342" cy="2494438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>
                <a:latin typeface="Montserrat"/>
              </a:rPr>
              <a:t>Supplier Onboarding &amp;  Self-Service Processes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197692194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9E8C-8DB0-E056-0E09-91916E23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Overview &amp;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A2078-6057-16CE-F5A9-508F91540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80" y="1107220"/>
            <a:ext cx="10914038" cy="494375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>
                <a:latin typeface="+mj-lt"/>
              </a:rPr>
              <a:t>Supplier set-up process is the one process that you, our stakeholders, have provided the most feedback on the impact of its inefficiency on your daily operations.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>
                <a:latin typeface="+mj-lt"/>
              </a:rPr>
              <a:t>The new Supplier Onboarding &amp; Self-Service process and form aims to solve this while also moving direct supplier follow-up activities to UPST.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>
                <a:latin typeface="+mj-lt"/>
              </a:rPr>
              <a:t>The main objectives of this new process includes:  </a:t>
            </a:r>
            <a:endParaRPr lang="en-US" b="0" i="0">
              <a:effectLst/>
              <a:latin typeface="+mj-lt"/>
            </a:endParaRPr>
          </a:p>
          <a:p>
            <a:pPr marL="628650" indent="-28575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Improve campus/supplier user experience</a:t>
            </a:r>
          </a:p>
          <a:p>
            <a:pPr marL="628650" indent="-2857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Reduce supplier request processing cycle time</a:t>
            </a:r>
          </a:p>
          <a:p>
            <a:pPr marL="628650" indent="-2857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Streamline supplier process by putting UPST immediately after submission to drive end-to-end process</a:t>
            </a:r>
          </a:p>
          <a:p>
            <a:pPr marL="628650" indent="-2857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One intake form for all supplier types (domestic individual , entities, foreign, employees, and students)</a:t>
            </a:r>
          </a:p>
          <a:p>
            <a:pPr marL="628650" indent="-2857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Improved efficiency i.e.</a:t>
            </a:r>
            <a:r>
              <a:rPr lang="en-US" sz="1800">
                <a:latin typeface="+mj-lt"/>
              </a:rPr>
              <a:t>, limit </a:t>
            </a:r>
            <a:r>
              <a:rPr lang="en-US" sz="1800" b="0" i="0">
                <a:effectLst/>
                <a:latin typeface="+mj-lt"/>
              </a:rPr>
              <a:t>errors, duplicates and manage request volume</a:t>
            </a:r>
          </a:p>
          <a:p>
            <a:pPr marL="628650" indent="-285750" algn="l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i="0">
                <a:effectLst/>
                <a:latin typeface="+mj-lt"/>
              </a:rPr>
              <a:t>Increase visibility on supplier set-up status and usage - supplier dashboard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BA494-AED2-AE12-84ED-C602E4DCF7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B48E3-55C8-0EC4-3D55-E32C2C337F43}"/>
              </a:ext>
            </a:extLst>
          </p:cNvPr>
          <p:cNvSpPr txBox="1">
            <a:spLocks/>
          </p:cNvSpPr>
          <p:nvPr/>
        </p:nvSpPr>
        <p:spPr>
          <a:xfrm>
            <a:off x="4647741" y="6419354"/>
            <a:ext cx="2646857" cy="2327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24973245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Straight Arrow Connector 102"/>
          <p:cNvCxnSpPr/>
          <p:nvPr/>
        </p:nvCxnSpPr>
        <p:spPr>
          <a:xfrm>
            <a:off x="2704810" y="2169138"/>
            <a:ext cx="808537" cy="1"/>
          </a:xfrm>
          <a:prstGeom prst="straightConnector1">
            <a:avLst/>
          </a:prstGeom>
          <a:ln cmpd="sng">
            <a:solidFill>
              <a:srgbClr val="3333CC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9" y="229446"/>
            <a:ext cx="10706775" cy="757718"/>
          </a:xfrm>
        </p:spPr>
        <p:txBody>
          <a:bodyPr/>
          <a:lstStyle/>
          <a:p>
            <a:r>
              <a:rPr lang="en-US" sz="3200" b="1"/>
              <a:t>Process Change Explained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625F11-EADC-2944-8437-490DA1E2084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entury Gothic" panose="020F030202020403020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entury Gothic" panose="020F030202020403020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186" y="1724308"/>
            <a:ext cx="160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Department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2663" y="2056788"/>
            <a:ext cx="1621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Invites Supplier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4100" y="1706553"/>
            <a:ext cx="1611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Supplier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78445" y="972820"/>
            <a:ext cx="7501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Previous: </a:t>
            </a:r>
            <a:r>
              <a:rPr kumimoji="0" lang="en-US" sz="1600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No vetting / Campuses send direct invitation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65671" y="3458079"/>
            <a:ext cx="2938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New: </a:t>
            </a:r>
            <a:r>
              <a:rPr kumimoji="0" lang="en-US" sz="1600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Supplier Request Form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09007" y="4231907"/>
            <a:ext cx="2183045" cy="1480814"/>
          </a:xfrm>
          <a:prstGeom prst="rect">
            <a:avLst/>
          </a:prstGeom>
          <a:solidFill>
            <a:srgbClr val="9D2234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518302" y="4247258"/>
            <a:ext cx="2183045" cy="1480814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5738343" y="4942174"/>
            <a:ext cx="808537" cy="1"/>
          </a:xfrm>
          <a:prstGeom prst="straightConnector1">
            <a:avLst/>
          </a:prstGeom>
          <a:ln cmpd="sng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375546" y="4161584"/>
            <a:ext cx="2509925" cy="1643348"/>
          </a:xfrm>
          <a:prstGeom prst="rect">
            <a:avLst/>
          </a:prstGeom>
          <a:noFill/>
          <a:ln w="34925">
            <a:solidFill>
              <a:srgbClr val="BC9C8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7D4DEDC-B99C-6422-0670-9DD13BB49DA6}"/>
              </a:ext>
            </a:extLst>
          </p:cNvPr>
          <p:cNvGrpSpPr/>
          <p:nvPr/>
        </p:nvGrpSpPr>
        <p:grpSpPr>
          <a:xfrm>
            <a:off x="3509630" y="4297342"/>
            <a:ext cx="2268789" cy="1386881"/>
            <a:chOff x="3496031" y="4325840"/>
            <a:chExt cx="2268789" cy="1386881"/>
          </a:xfrm>
        </p:grpSpPr>
        <p:sp>
          <p:nvSpPr>
            <p:cNvPr id="23" name="Rectangle 22"/>
            <p:cNvSpPr/>
            <p:nvPr/>
          </p:nvSpPr>
          <p:spPr>
            <a:xfrm>
              <a:off x="3496031" y="4325840"/>
              <a:ext cx="2268789" cy="1386881"/>
            </a:xfrm>
            <a:prstGeom prst="rect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552021" y="4363289"/>
              <a:ext cx="2156807" cy="339345"/>
            </a:xfrm>
            <a:prstGeom prst="rect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b="1"/>
                <a:t>UPST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565568" y="4673584"/>
              <a:ext cx="2168585" cy="997715"/>
            </a:xfrm>
            <a:prstGeom prst="rect">
              <a:avLst/>
            </a:prstGeom>
            <a:solidFill>
              <a:schemeClr val="tx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1400"/>
                <a:t>Review request, proxy, and/or approve supplier record or send invitation</a:t>
              </a:r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609643" y="4337604"/>
            <a:ext cx="2183045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Department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9966" y="4328641"/>
            <a:ext cx="2171381" cy="339345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b="1"/>
              <a:t>Supplier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512987" y="4786470"/>
            <a:ext cx="2170831" cy="369332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1600"/>
              <a:t>Portal Registration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1148" y="4814643"/>
            <a:ext cx="217228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Completes Supplier Request Form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319685" y="1477479"/>
            <a:ext cx="2508143" cy="1644179"/>
          </a:xfrm>
          <a:prstGeom prst="rect">
            <a:avLst/>
          </a:prstGeom>
          <a:noFill/>
          <a:ln w="34925">
            <a:solidFill>
              <a:srgbClr val="BC9C8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00258" y="1579330"/>
            <a:ext cx="2183045" cy="1482038"/>
          </a:xfrm>
          <a:prstGeom prst="rect">
            <a:avLst/>
          </a:prstGeom>
          <a:solidFill>
            <a:srgbClr val="9D2234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85344" tIns="85344" rIns="85344" bIns="85344" numCol="1" spcCol="1270" anchor="ctr" anchorCtr="0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499496" y="1585478"/>
            <a:ext cx="2183045" cy="1482038"/>
          </a:xfrm>
          <a:prstGeom prst="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5710998" y="2161245"/>
            <a:ext cx="808537" cy="1"/>
          </a:xfrm>
          <a:prstGeom prst="straightConnector1">
            <a:avLst/>
          </a:prstGeom>
          <a:ln cmpd="sng">
            <a:solidFill>
              <a:srgbClr val="3333CC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71505" y="1763342"/>
            <a:ext cx="2148392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Department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72144" y="2129924"/>
            <a:ext cx="2170519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Invites Supplier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529991" y="1743766"/>
            <a:ext cx="2158261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Supplier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494529" y="1579182"/>
            <a:ext cx="2155699" cy="1482038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600" b="1"/>
              <a:t>UPST</a:t>
            </a:r>
          </a:p>
          <a:p>
            <a:pPr>
              <a:spcAft>
                <a:spcPts val="600"/>
              </a:spcAft>
            </a:pPr>
            <a:r>
              <a:rPr lang="en-US" sz="1400"/>
              <a:t>Review, cleanup, delete duplicate record, proxy to correct record, etc.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532794" y="2032608"/>
            <a:ext cx="2232026" cy="576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Portal Registration</a:t>
            </a:r>
          </a:p>
        </p:txBody>
      </p:sp>
      <p:cxnSp>
        <p:nvCxnSpPr>
          <p:cNvPr id="116" name="Straight Arrow Connector 115"/>
          <p:cNvCxnSpPr>
            <a:cxnSpLocks/>
          </p:cNvCxnSpPr>
          <p:nvPr/>
        </p:nvCxnSpPr>
        <p:spPr>
          <a:xfrm>
            <a:off x="8659979" y="2174795"/>
            <a:ext cx="560582" cy="0"/>
          </a:xfrm>
          <a:prstGeom prst="straightConnector1">
            <a:avLst/>
          </a:prstGeom>
          <a:ln cmpd="sng">
            <a:solidFill>
              <a:srgbClr val="3333CC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49428DF6-ED66-0BFE-F5F2-E3416FBDA963}"/>
              </a:ext>
            </a:extLst>
          </p:cNvPr>
          <p:cNvSpPr/>
          <p:nvPr/>
        </p:nvSpPr>
        <p:spPr>
          <a:xfrm rot="5400000">
            <a:off x="4185168" y="1294804"/>
            <a:ext cx="654157" cy="3614875"/>
          </a:xfrm>
          <a:prstGeom prst="curvedLeftArrow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DE0AD495-8FD5-105A-3BF7-D80F16A86A64}"/>
              </a:ext>
            </a:extLst>
          </p:cNvPr>
          <p:cNvSpPr/>
          <p:nvPr/>
        </p:nvSpPr>
        <p:spPr>
          <a:xfrm rot="16200000">
            <a:off x="4301824" y="-208114"/>
            <a:ext cx="477411" cy="3614879"/>
          </a:xfrm>
          <a:prstGeom prst="curvedLeftArrow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2EC10-7F2F-11E8-65FE-D6BD696AF57C}"/>
              </a:ext>
            </a:extLst>
          </p:cNvPr>
          <p:cNvSpPr txBox="1"/>
          <p:nvPr/>
        </p:nvSpPr>
        <p:spPr>
          <a:xfrm>
            <a:off x="4081883" y="3258901"/>
            <a:ext cx="7225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/>
              <a:t>2X-3X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3072D-2461-5BC0-4163-A966BF237AA8}"/>
              </a:ext>
            </a:extLst>
          </p:cNvPr>
          <p:cNvSpPr txBox="1"/>
          <p:nvPr/>
        </p:nvSpPr>
        <p:spPr>
          <a:xfrm>
            <a:off x="4052979" y="1224801"/>
            <a:ext cx="7225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/>
              <a:t>2X-3X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06231D1-ACC6-7D88-6B54-03A1AB2CFA29}"/>
              </a:ext>
            </a:extLst>
          </p:cNvPr>
          <p:cNvSpPr txBox="1">
            <a:spLocks/>
          </p:cNvSpPr>
          <p:nvPr/>
        </p:nvSpPr>
        <p:spPr>
          <a:xfrm>
            <a:off x="4647741" y="6419354"/>
            <a:ext cx="2646857" cy="2327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68A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DRAFT-CONFIDENTIAL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185539" y="4249764"/>
            <a:ext cx="2179349" cy="1482038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9186666" y="4363289"/>
            <a:ext cx="2170255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UPST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222543" y="4762910"/>
            <a:ext cx="2136360" cy="576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Approve Supplier Record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9188691" y="1579182"/>
            <a:ext cx="2183045" cy="1482038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9173877" y="1743765"/>
            <a:ext cx="2183045" cy="339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UPST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9220561" y="2100321"/>
            <a:ext cx="2136360" cy="576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Approve Supplier Record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251CAF-9AE9-10B4-13CF-56FF9B1F2F8D}"/>
              </a:ext>
            </a:extLst>
          </p:cNvPr>
          <p:cNvCxnSpPr>
            <a:cxnSpLocks/>
          </p:cNvCxnSpPr>
          <p:nvPr/>
        </p:nvCxnSpPr>
        <p:spPr>
          <a:xfrm>
            <a:off x="8693443" y="4966292"/>
            <a:ext cx="490059" cy="0"/>
          </a:xfrm>
          <a:prstGeom prst="straightConnector1">
            <a:avLst/>
          </a:prstGeom>
          <a:ln cmpd="sng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9B22776-1DE3-ED2A-3947-3FE6A9B111D1}"/>
              </a:ext>
            </a:extLst>
          </p:cNvPr>
          <p:cNvCxnSpPr>
            <a:cxnSpLocks/>
            <a:endCxn id="92" idx="1"/>
          </p:cNvCxnSpPr>
          <p:nvPr/>
        </p:nvCxnSpPr>
        <p:spPr>
          <a:xfrm>
            <a:off x="2792052" y="4983258"/>
            <a:ext cx="583494" cy="0"/>
          </a:xfrm>
          <a:prstGeom prst="straightConnector1">
            <a:avLst/>
          </a:prstGeom>
          <a:ln cmpd="sng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44003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844ED-AB9E-73F9-CBE0-8E162E4D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Onboarding Channel for all Suppliers</a:t>
            </a:r>
            <a:endParaRPr lang="en-US" sz="320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5DE15E1-5630-22C0-1BA5-DAEF914863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40740" y="1224280"/>
          <a:ext cx="10497820" cy="480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860">
                  <a:extLst>
                    <a:ext uri="{9D8B030D-6E8A-4147-A177-3AD203B41FA5}">
                      <a16:colId xmlns:a16="http://schemas.microsoft.com/office/drawing/2014/main" val="3481819827"/>
                    </a:ext>
                  </a:extLst>
                </a:gridCol>
                <a:gridCol w="2936240">
                  <a:extLst>
                    <a:ext uri="{9D8B030D-6E8A-4147-A177-3AD203B41FA5}">
                      <a16:colId xmlns:a16="http://schemas.microsoft.com/office/drawing/2014/main" val="3332966597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3997935603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363525887"/>
                    </a:ext>
                  </a:extLst>
                </a:gridCol>
              </a:tblGrid>
              <a:tr h="821811">
                <a:tc>
                  <a:txBody>
                    <a:bodyPr/>
                    <a:lstStyle/>
                    <a:p>
                      <a:r>
                        <a:rPr lang="en-US"/>
                        <a:t>Supplier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New Request  / Reactivate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Update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 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69906"/>
                  </a:ext>
                </a:extLst>
              </a:tr>
              <a:tr h="683784">
                <a:tc>
                  <a:txBody>
                    <a:bodyPr/>
                    <a:lstStyle/>
                    <a:p>
                      <a:pPr algn="l"/>
                      <a:r>
                        <a:rPr lang="en-US" sz="1800" b="1"/>
                        <a:t>Domestic Individual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8937192"/>
                  </a:ext>
                </a:extLst>
              </a:tr>
              <a:tr h="739825">
                <a:tc>
                  <a:txBody>
                    <a:bodyPr/>
                    <a:lstStyle/>
                    <a:p>
                      <a:pPr lvl="1" algn="l"/>
                      <a:r>
                        <a:rPr lang="en-US" sz="1800"/>
                        <a:t>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Review the </a:t>
                      </a:r>
                      <a:r>
                        <a:rPr lang="en-US" sz="1400" i="1">
                          <a:hlinkClick r:id="rId2"/>
                        </a:rPr>
                        <a:t>Student Decision Tool</a:t>
                      </a:r>
                      <a:r>
                        <a:rPr lang="en-US" sz="1400" i="1"/>
                        <a:t> before creating a request.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528072"/>
                  </a:ext>
                </a:extLst>
              </a:tr>
              <a:tr h="1091253">
                <a:tc>
                  <a:txBody>
                    <a:bodyPr/>
                    <a:lstStyle/>
                    <a:p>
                      <a:pPr lvl="1" algn="l"/>
                      <a:r>
                        <a:rPr lang="en-US" sz="1800"/>
                        <a:t>Employee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Complete the ‘</a:t>
                      </a:r>
                      <a:r>
                        <a:rPr lang="en-US" sz="1400" i="1">
                          <a:hlinkClick r:id="rId3"/>
                        </a:rPr>
                        <a:t>Determination of Independent Contractor Status</a:t>
                      </a:r>
                      <a:r>
                        <a:rPr lang="en-US" sz="1400" i="1"/>
                        <a:t>’ form and discuss with your campus HR before requesting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348946"/>
                  </a:ext>
                </a:extLst>
              </a:tr>
              <a:tr h="618218">
                <a:tc>
                  <a:txBody>
                    <a:bodyPr/>
                    <a:lstStyle/>
                    <a:p>
                      <a:pPr lvl="0" algn="l"/>
                      <a:r>
                        <a:rPr lang="en-US" sz="1800" b="1"/>
                        <a:t>Entity </a:t>
                      </a:r>
                    </a:p>
                    <a:p>
                      <a:pPr lvl="0" algn="l"/>
                      <a:r>
                        <a:rPr lang="en-US" sz="1400" b="1" i="1"/>
                        <a:t>(Corporations, LLC, LPP)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358370"/>
                  </a:ext>
                </a:extLst>
              </a:tr>
              <a:tr h="853329">
                <a:tc>
                  <a:txBody>
                    <a:bodyPr/>
                    <a:lstStyle/>
                    <a:p>
                      <a:pPr algn="l"/>
                      <a:r>
                        <a:rPr lang="en-US" sz="1800" b="1"/>
                        <a:t>Foreign Supplier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F0302020204030204"/>
                          <a:ea typeface="+mn-ea"/>
                          <a:cs typeface="+mn-cs"/>
                        </a:rPr>
                        <a:t>BuyWays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i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Supplier may be required to go through Glacier for tax purposes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88040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BC654-AC5F-EC15-7FDD-25DB5EF21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8896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E308-6B93-79FB-8E60-735C3A2D6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80" y="255182"/>
            <a:ext cx="10914038" cy="757718"/>
          </a:xfrm>
        </p:spPr>
        <p:txBody>
          <a:bodyPr anchor="ctr">
            <a:normAutofit/>
          </a:bodyPr>
          <a:lstStyle/>
          <a:p>
            <a:r>
              <a:rPr lang="en-US"/>
              <a:t>Request Form Launch Dates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C271369-82D4-0F8D-4B2F-C56FF33DB8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613" y="1449977"/>
          <a:ext cx="11740243" cy="4726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03FC5-0357-F021-9D03-2D2F456E056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523200" y="6396690"/>
            <a:ext cx="5915027" cy="25767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CONFIDENTIAL-INTERNAL USE ONLY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0C3A676-93FB-61D3-E2AD-4A3A07F8C450}"/>
              </a:ext>
            </a:extLst>
          </p:cNvPr>
          <p:cNvSpPr txBox="1">
            <a:spLocks/>
          </p:cNvSpPr>
          <p:nvPr/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600" b="0">
                <a:solidFill>
                  <a:schemeClr val="tx2"/>
                </a:solidFill>
                <a:ea typeface="Century Gothic" charset="0"/>
                <a:cs typeface="Century Gothic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625F11-EADC-2944-8437-490DA1E208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668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42CE-923A-EDAD-DEB1-BE9867B5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Training Sessions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AA0CB-00F6-BEC1-1F87-3637EBBC7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F050B79-8116-86E7-C7A9-67544E043EC7}"/>
              </a:ext>
            </a:extLst>
          </p:cNvPr>
          <p:cNvSpPr txBox="1">
            <a:spLocks/>
          </p:cNvSpPr>
          <p:nvPr/>
        </p:nvSpPr>
        <p:spPr>
          <a:xfrm>
            <a:off x="6103619" y="1257301"/>
            <a:ext cx="5457021" cy="4729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Arial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charset="0"/>
              <a:buChar char="o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endParaRPr lang="en-US" sz="1600"/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BDC64F1C-778C-D3BC-458F-B16D56D0D886}"/>
              </a:ext>
            </a:extLst>
          </p:cNvPr>
          <p:cNvGraphicFramePr>
            <a:graphicFrameLocks noGrp="1"/>
          </p:cNvGraphicFramePr>
          <p:nvPr/>
        </p:nvGraphicFramePr>
        <p:xfrm>
          <a:off x="6280348" y="1257299"/>
          <a:ext cx="5600185" cy="37115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00185">
                  <a:extLst>
                    <a:ext uri="{9D8B030D-6E8A-4147-A177-3AD203B41FA5}">
                      <a16:colId xmlns:a16="http://schemas.microsoft.com/office/drawing/2014/main" val="1043225744"/>
                    </a:ext>
                  </a:extLst>
                </a:gridCol>
              </a:tblGrid>
              <a:tr h="58073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63922060"/>
                  </a:ext>
                </a:extLst>
              </a:tr>
              <a:tr h="43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Tuesday, March 7, 2023; 10:00 am - 11:00 am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68630873"/>
                  </a:ext>
                </a:extLst>
              </a:tr>
              <a:tr h="481500">
                <a:tc>
                  <a:txBody>
                    <a:bodyPr/>
                    <a:lstStyle/>
                    <a:p>
                      <a:r>
                        <a:rPr lang="en-US" sz="1800"/>
                        <a:t>Thursday, March 9, 2023; 1:00 pm - 2:00 pm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5928254"/>
                  </a:ext>
                </a:extLst>
              </a:tr>
              <a:tr h="439152">
                <a:tc>
                  <a:txBody>
                    <a:bodyPr/>
                    <a:lstStyle/>
                    <a:p>
                      <a:r>
                        <a:rPr lang="en-US" sz="1800"/>
                        <a:t>Tuesday, March 14, 2023; 11:00 am - 12:00 pm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64587836"/>
                  </a:ext>
                </a:extLst>
              </a:tr>
              <a:tr h="439152">
                <a:tc>
                  <a:txBody>
                    <a:bodyPr/>
                    <a:lstStyle/>
                    <a:p>
                      <a:r>
                        <a:rPr lang="en-US" sz="1800"/>
                        <a:t>Thursday, March 16, 2023; 1:00 pm - 2:00 pm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34423386"/>
                  </a:ext>
                </a:extLst>
              </a:tr>
              <a:tr h="459773">
                <a:tc>
                  <a:txBody>
                    <a:bodyPr/>
                    <a:lstStyle/>
                    <a:p>
                      <a:r>
                        <a:rPr lang="en-US" sz="1800"/>
                        <a:t>Monday, March 20, 2023; 10:00 am - 11:00 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5527864"/>
                  </a:ext>
                </a:extLst>
              </a:tr>
              <a:tr h="439152">
                <a:tc>
                  <a:txBody>
                    <a:bodyPr/>
                    <a:lstStyle/>
                    <a:p>
                      <a:r>
                        <a:rPr lang="en-US" sz="1800"/>
                        <a:t>Wednesday, March 22, 2023; 2:00 pm - 3:00 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4022863"/>
                  </a:ext>
                </a:extLst>
              </a:tr>
              <a:tr h="43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>
                          <a:solidFill>
                            <a:schemeClr val="tx1"/>
                          </a:solidFill>
                          <a:hlinkClick r:id="rId2"/>
                        </a:rPr>
                        <a:t>Register Here</a:t>
                      </a:r>
                      <a:endParaRPr lang="en-US" sz="1800" b="1" i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3167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6E216C3-DD0C-7ED5-257D-6732CCD577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4662" y="1257301"/>
          <a:ext cx="5491337" cy="37490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91337">
                  <a:extLst>
                    <a:ext uri="{9D8B030D-6E8A-4147-A177-3AD203B41FA5}">
                      <a16:colId xmlns:a16="http://schemas.microsoft.com/office/drawing/2014/main" val="4192093683"/>
                    </a:ext>
                  </a:extLst>
                </a:gridCol>
              </a:tblGrid>
              <a:tr h="569628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0850021"/>
                  </a:ext>
                </a:extLst>
              </a:tr>
              <a:tr h="462031">
                <a:tc>
                  <a:txBody>
                    <a:bodyPr/>
                    <a:lstStyle/>
                    <a:p>
                      <a:r>
                        <a:rPr lang="en-US" sz="1800"/>
                        <a:t>Thursday, February 9, 2023; 11:00 am - 12:00 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4005965"/>
                  </a:ext>
                </a:extLst>
              </a:tr>
              <a:tr h="471432">
                <a:tc>
                  <a:txBody>
                    <a:bodyPr/>
                    <a:lstStyle/>
                    <a:p>
                      <a:r>
                        <a:rPr lang="en-US" sz="1800"/>
                        <a:t>Tuesday, February 14, 2023; 2:00 pm - 3:00 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1264781"/>
                  </a:ext>
                </a:extLst>
              </a:tr>
              <a:tr h="462031">
                <a:tc>
                  <a:txBody>
                    <a:bodyPr/>
                    <a:lstStyle/>
                    <a:p>
                      <a:r>
                        <a:rPr lang="en-US" sz="1800"/>
                        <a:t>Thursday, February 23, 2023; 9:00 am - 10:00 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6426509"/>
                  </a:ext>
                </a:extLst>
              </a:tr>
              <a:tr h="462031">
                <a:tc>
                  <a:txBody>
                    <a:bodyPr/>
                    <a:lstStyle/>
                    <a:p>
                      <a:r>
                        <a:rPr lang="en-US" sz="1800"/>
                        <a:t>Tuesday, February 28, 2023; 2:00 pm - 3:00 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4840883"/>
                  </a:ext>
                </a:extLst>
              </a:tr>
              <a:tr h="41649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1107227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9978790"/>
                  </a:ext>
                </a:extLst>
              </a:tr>
              <a:tr h="462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>
                          <a:hlinkClick r:id="rId2"/>
                        </a:rPr>
                        <a:t>Register Here </a:t>
                      </a:r>
                      <a:endParaRPr lang="en-US" b="1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0247875"/>
                  </a:ext>
                </a:extLst>
              </a:tr>
            </a:tbl>
          </a:graphicData>
        </a:graphic>
      </p:graphicFrame>
      <p:sp>
        <p:nvSpPr>
          <p:cNvPr id="7" name="object 10">
            <a:extLst>
              <a:ext uri="{FF2B5EF4-FFF2-40B4-BE49-F238E27FC236}">
                <a16:creationId xmlns:a16="http://schemas.microsoft.com/office/drawing/2014/main" id="{676D9070-047C-C3EC-4E5F-5832FEEFDF02}"/>
              </a:ext>
            </a:extLst>
          </p:cNvPr>
          <p:cNvSpPr/>
          <p:nvPr/>
        </p:nvSpPr>
        <p:spPr>
          <a:xfrm>
            <a:off x="1060585" y="5314946"/>
            <a:ext cx="10439526" cy="571504"/>
          </a:xfrm>
          <a:custGeom>
            <a:avLst/>
            <a:gdLst/>
            <a:ahLst/>
            <a:cxnLst/>
            <a:rect l="l" t="t" r="r" b="b"/>
            <a:pathLst>
              <a:path w="10229215" h="381000">
                <a:moveTo>
                  <a:pt x="10165588" y="0"/>
                </a:moveTo>
                <a:lnTo>
                  <a:pt x="63500" y="0"/>
                </a:lnTo>
                <a:lnTo>
                  <a:pt x="38779" y="4990"/>
                </a:lnTo>
                <a:lnTo>
                  <a:pt x="18595" y="18600"/>
                </a:lnTo>
                <a:lnTo>
                  <a:pt x="4989" y="38785"/>
                </a:lnTo>
                <a:lnTo>
                  <a:pt x="0" y="63499"/>
                </a:lnTo>
                <a:lnTo>
                  <a:pt x="0" y="317512"/>
                </a:lnTo>
                <a:lnTo>
                  <a:pt x="4989" y="342225"/>
                </a:lnTo>
                <a:lnTo>
                  <a:pt x="18595" y="362405"/>
                </a:lnTo>
                <a:lnTo>
                  <a:pt x="38779" y="376011"/>
                </a:lnTo>
                <a:lnTo>
                  <a:pt x="63500" y="380999"/>
                </a:lnTo>
                <a:lnTo>
                  <a:pt x="10165588" y="380999"/>
                </a:lnTo>
                <a:lnTo>
                  <a:pt x="10190308" y="376011"/>
                </a:lnTo>
                <a:lnTo>
                  <a:pt x="10210492" y="362405"/>
                </a:lnTo>
                <a:lnTo>
                  <a:pt x="10224098" y="342225"/>
                </a:lnTo>
                <a:lnTo>
                  <a:pt x="10229088" y="317512"/>
                </a:lnTo>
                <a:lnTo>
                  <a:pt x="10229088" y="63499"/>
                </a:lnTo>
                <a:lnTo>
                  <a:pt x="10224098" y="38785"/>
                </a:lnTo>
                <a:lnTo>
                  <a:pt x="10210492" y="18600"/>
                </a:lnTo>
                <a:lnTo>
                  <a:pt x="10190308" y="4990"/>
                </a:lnTo>
                <a:lnTo>
                  <a:pt x="10165588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91440" tIns="4572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Always visit </a:t>
            </a: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 website </a:t>
            </a: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for the most updated information </a:t>
            </a:r>
            <a:endParaRPr kumimoji="0" sz="18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25438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676" y="1749769"/>
            <a:ext cx="10901342" cy="2494438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/>
              <a:t>Invoice Approval Workflow Project </a:t>
            </a:r>
            <a:br>
              <a:rPr lang="en-US"/>
            </a:br>
            <a:r>
              <a:rPr lang="en-US"/>
              <a:t>(Re-start)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DRAFT-CONFIDENTIAL</a:t>
            </a:r>
          </a:p>
        </p:txBody>
      </p:sp>
    </p:spTree>
    <p:extLst>
      <p:ext uri="{BB962C8B-B14F-4D97-AF65-F5344CB8AC3E}">
        <p14:creationId xmlns:p14="http://schemas.microsoft.com/office/powerpoint/2010/main" val="384558509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3_Office Theme">
  <a:themeElements>
    <a:clrScheme name="U Mass (2)">
      <a:dk1>
        <a:srgbClr val="000000"/>
      </a:dk1>
      <a:lt1>
        <a:srgbClr val="FFFFFF"/>
      </a:lt1>
      <a:dk2>
        <a:srgbClr val="666666"/>
      </a:dk2>
      <a:lt2>
        <a:srgbClr val="EEF4F8"/>
      </a:lt2>
      <a:accent1>
        <a:srgbClr val="0068AE"/>
      </a:accent1>
      <a:accent2>
        <a:srgbClr val="9D2234"/>
      </a:accent2>
      <a:accent3>
        <a:srgbClr val="004B86"/>
      </a:accent3>
      <a:accent4>
        <a:srgbClr val="7F949F"/>
      </a:accent4>
      <a:accent5>
        <a:srgbClr val="7ECFFF"/>
      </a:accent5>
      <a:accent6>
        <a:srgbClr val="C9DAE4"/>
      </a:accent6>
      <a:hlink>
        <a:srgbClr val="005C9B"/>
      </a:hlink>
      <a:folHlink>
        <a:srgbClr val="A61E36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B0133C27-46E6-4107-AF37-66B44A72AF0E}" vid="{60470BAC-8711-40FC-AB9B-0519536E08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lcf76f155ced4ddcb4097134ff3c332f xmlns="9af23e89-be14-4849-837d-27e3c8a6e074">
      <Terms xmlns="http://schemas.microsoft.com/office/infopath/2007/PartnerControls"/>
    </lcf76f155ced4ddcb4097134ff3c332f>
    <TaxCatchAll xmlns="9d68e64e-6dcf-41b4-bbda-0cd15fce9e3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F3EED7D69F141B3FCB97727CE72E5" ma:contentTypeVersion="16" ma:contentTypeDescription="Create a new document." ma:contentTypeScope="" ma:versionID="578807884161055bcf40c83bafde6953">
  <xsd:schema xmlns:xsd="http://www.w3.org/2001/XMLSchema" xmlns:xs="http://www.w3.org/2001/XMLSchema" xmlns:p="http://schemas.microsoft.com/office/2006/metadata/properties" xmlns:ns2="9af23e89-be14-4849-837d-27e3c8a6e074" xmlns:ns3="http://schemas.microsoft.com/sharepoint/v4" xmlns:ns4="76ec916a-ac95-4e60-9452-a2db226d8bd4" xmlns:ns5="9d68e64e-6dcf-41b4-bbda-0cd15fce9e3a" targetNamespace="http://schemas.microsoft.com/office/2006/metadata/properties" ma:root="true" ma:fieldsID="0b4ac57a8e22521c765ddcceb9de1bac" ns2:_="" ns3:_="" ns4:_="" ns5:_="">
    <xsd:import namespace="9af23e89-be14-4849-837d-27e3c8a6e074"/>
    <xsd:import namespace="http://schemas.microsoft.com/sharepoint/v4"/>
    <xsd:import namespace="76ec916a-ac95-4e60-9452-a2db226d8bd4"/>
    <xsd:import namespace="9d68e64e-6dcf-41b4-bbda-0cd15fce9e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IconOverlay" minOccurs="0"/>
                <xsd:element ref="ns4:SharedWithUsers" minOccurs="0"/>
                <xsd:element ref="ns4:SharedWithDetails" minOccurs="0"/>
                <xsd:element ref="ns2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23e89-be14-4849-837d-27e3c8a6e0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7ab8c9c-417c-4a1c-84f9-2ef5183361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c916a-ac95-4e60-9452-a2db226d8b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8e64e-6dcf-41b4-bbda-0cd15fce9e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9ac51de-8498-4a02-90f5-feb2b724bbb6}" ma:internalName="TaxCatchAll" ma:showField="CatchAllData" ma:web="9d68e64e-6dcf-41b4-bbda-0cd15fce9e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1D2E6F-78BE-4C42-B79F-8600CE54269F}">
  <ds:schemaRefs>
    <ds:schemaRef ds:uri="76ec916a-ac95-4e60-9452-a2db226d8bd4"/>
    <ds:schemaRef ds:uri="9af23e89-be14-4849-837d-27e3c8a6e074"/>
    <ds:schemaRef ds:uri="9d68e64e-6dcf-41b4-bbda-0cd15fce9e3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DAE2D-FAFA-4643-B7A8-3A9E64C437E8}">
  <ds:schemaRefs>
    <ds:schemaRef ds:uri="76ec916a-ac95-4e60-9452-a2db226d8bd4"/>
    <ds:schemaRef ds:uri="9af23e89-be14-4849-837d-27e3c8a6e074"/>
    <ds:schemaRef ds:uri="9d68e64e-6dcf-41b4-bbda-0cd15fce9e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35A546-056B-4EDA-9A57-58BB27485C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Microsoft Office PowerPoint</Application>
  <PresentationFormat>Widescreen</PresentationFormat>
  <Paragraphs>170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.AppleSystemUIFont</vt:lpstr>
      <vt:lpstr>Arial</vt:lpstr>
      <vt:lpstr>Calibri</vt:lpstr>
      <vt:lpstr>Century Gothic</vt:lpstr>
      <vt:lpstr>Courier New</vt:lpstr>
      <vt:lpstr>Montserrat</vt:lpstr>
      <vt:lpstr>System Font Regular</vt:lpstr>
      <vt:lpstr>Wingdings</vt:lpstr>
      <vt:lpstr>3_Office Theme</vt:lpstr>
      <vt:lpstr>Unified Procurement Services Team (UPST)</vt:lpstr>
      <vt:lpstr>Agenda</vt:lpstr>
      <vt:lpstr>Supplier Onboarding &amp;  Self-Service Processes</vt:lpstr>
      <vt:lpstr>Overview &amp; Objective</vt:lpstr>
      <vt:lpstr>Process Change Explained</vt:lpstr>
      <vt:lpstr>Onboarding Channel for all Suppliers</vt:lpstr>
      <vt:lpstr>Request Form Launch Dates</vt:lpstr>
      <vt:lpstr>Training Sessions</vt:lpstr>
      <vt:lpstr>Invoice Approval Workflow Project  (Re-start)</vt:lpstr>
      <vt:lpstr>What is the BuyWays Invoice Approval Workflow?</vt:lpstr>
      <vt:lpstr>BuyWays Invoice Approval Benefits</vt:lpstr>
      <vt:lpstr>Available Workflow Options</vt:lpstr>
      <vt:lpstr>Next Steps </vt:lpstr>
      <vt:lpstr>Airgas Catalog Implementation</vt:lpstr>
      <vt:lpstr> UMass / Airgas Catalog Implementation</vt:lpstr>
      <vt:lpstr> UMass / Airgas Catalog Implementation</vt:lpstr>
      <vt:lpstr> UMass / Airgas Catalog Implementation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TCM Phase 2  Training, Deployment, and Support</dc:title>
  <dc:creator>Hunter, Ashley</dc:creator>
  <cp:lastModifiedBy>Cynthia Williams</cp:lastModifiedBy>
  <cp:revision>2</cp:revision>
  <dcterms:created xsi:type="dcterms:W3CDTF">2022-12-05T16:58:17Z</dcterms:created>
  <dcterms:modified xsi:type="dcterms:W3CDTF">2023-02-16T14:06:12Z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0x010100863F3EED7D69F141B3FCB97727CE72E5</vt:lpwstr>
  </property>
  <property fmtid="{D5CDD505-2E9C-101B-9397-08002B2CF9AE}" pid="3" name="MediaServiceImageTags">
    <vt:lpwstr/>
  </property>
</Properties>
</file>