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67" r:id="rId2"/>
    <p:sldId id="306" r:id="rId3"/>
    <p:sldId id="337" r:id="rId4"/>
    <p:sldId id="342" r:id="rId5"/>
    <p:sldId id="375" r:id="rId6"/>
    <p:sldId id="354" r:id="rId7"/>
    <p:sldId id="410" r:id="rId8"/>
    <p:sldId id="409" r:id="rId9"/>
    <p:sldId id="374" r:id="rId10"/>
    <p:sldId id="377" r:id="rId11"/>
    <p:sldId id="329" r:id="rId12"/>
    <p:sldId id="348" r:id="rId13"/>
    <p:sldId id="355" r:id="rId14"/>
    <p:sldId id="367" r:id="rId15"/>
    <p:sldId id="403" r:id="rId16"/>
    <p:sldId id="404" r:id="rId17"/>
    <p:sldId id="390" r:id="rId18"/>
    <p:sldId id="391" r:id="rId19"/>
    <p:sldId id="392" r:id="rId20"/>
    <p:sldId id="393" r:id="rId21"/>
    <p:sldId id="394" r:id="rId22"/>
    <p:sldId id="395" r:id="rId23"/>
    <p:sldId id="353" r:id="rId24"/>
    <p:sldId id="397" r:id="rId25"/>
    <p:sldId id="398" r:id="rId26"/>
    <p:sldId id="401" r:id="rId27"/>
    <p:sldId id="396" r:id="rId28"/>
    <p:sldId id="405" r:id="rId29"/>
    <p:sldId id="406" r:id="rId30"/>
    <p:sldId id="287" r:id="rId31"/>
    <p:sldId id="335" r:id="rId3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308"/>
    <a:srgbClr val="C9A6E4"/>
    <a:srgbClr val="FB8FEE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Work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106849293538906"/>
          <c:y val="0.14693223443223447"/>
          <c:w val="0.85148639728417186"/>
          <c:h val="0.61928376741368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Charts!$A$55</c:f>
              <c:strCache>
                <c:ptCount val="1"/>
                <c:pt idx="0">
                  <c:v>Compensation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E89A83B-310F-44A8-AFD1-540A289FFE5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0"/>
                  <c:y val="4.2955326460480704E-3"/>
                </c:manualLayout>
              </c:layout>
              <c:tx>
                <c:rich>
                  <a:bodyPr/>
                  <a:lstStyle/>
                  <a:p>
                    <a:fld id="{A393A168-A320-4CB0-B9E3-969B75E0D18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-2.4260067928190644E-3"/>
                  <c:y val="2.147766323024055E-2"/>
                </c:manualLayout>
              </c:layout>
              <c:tx>
                <c:rich>
                  <a:bodyPr/>
                  <a:lstStyle/>
                  <a:p>
                    <a:fld id="{FB9F642E-0198-4C10-857B-CEB34FB4C3B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-2.4260067928191091E-3"/>
                  <c:y val="1.288659793814431E-2"/>
                </c:manualLayout>
              </c:layout>
              <c:tx>
                <c:rich>
                  <a:bodyPr/>
                  <a:lstStyle/>
                  <a:p>
                    <a:fld id="{76B690DF-C553-4B96-8597-199729FBBCB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-2.4260067928191091E-3"/>
                  <c:y val="8.5910652920962206E-3"/>
                </c:manualLayout>
              </c:layout>
              <c:tx>
                <c:rich>
                  <a:bodyPr/>
                  <a:lstStyle/>
                  <a:p>
                    <a:fld id="{65EAAE21-E207-474F-948B-89B08DF42A7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Charts!$B$54:$G$54</c:f>
              <c:strCache>
                <c:ptCount val="5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 (projection)</c:v>
                </c:pt>
                <c:pt idx="4">
                  <c:v>FY18</c:v>
                </c:pt>
              </c:strCache>
            </c:strRef>
          </c:cat>
          <c:val>
            <c:numRef>
              <c:f>Charts!$B$55:$G$55</c:f>
              <c:numCache>
                <c:formatCode>_(* #,##0_);_(* \(#,##0\);_(* "-"_);_(@_)</c:formatCode>
                <c:ptCount val="5"/>
                <c:pt idx="0">
                  <c:v>228184</c:v>
                </c:pt>
                <c:pt idx="1">
                  <c:v>244755</c:v>
                </c:pt>
                <c:pt idx="2">
                  <c:v>266100</c:v>
                </c:pt>
                <c:pt idx="3">
                  <c:v>281054.38045704243</c:v>
                </c:pt>
                <c:pt idx="4">
                  <c:v>290748.66856027028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Charts!$B$60:$H$60</c15:f>
                <c15:dlblRangeCache>
                  <c:ptCount val="7"/>
                  <c:pt idx="1">
                    <c:v>7%</c:v>
                  </c:pt>
                  <c:pt idx="2">
                    <c:v>9%</c:v>
                  </c:pt>
                  <c:pt idx="3">
                    <c:v>5%</c:v>
                  </c:pt>
                  <c:pt idx="4">
                    <c:v>6%</c:v>
                  </c:pt>
                  <c:pt idx="5">
                    <c:v>3%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Charts!$A$56</c:f>
              <c:strCache>
                <c:ptCount val="1"/>
                <c:pt idx="0">
                  <c:v>Non-compensation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1DFCECF-43D8-4CE7-A5E0-2FFC41C1D80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3.8816108685104316E-2"/>
                  <c:y val="5.1546391752577317E-2"/>
                </c:manualLayout>
              </c:layout>
              <c:tx>
                <c:rich>
                  <a:bodyPr/>
                  <a:lstStyle/>
                  <a:p>
                    <a:fld id="{0ACCC18F-09F7-4EC6-A64A-C0110B8EB70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3.6390101892285295E-2"/>
                  <c:y val="2.147766323024047E-2"/>
                </c:manualLayout>
              </c:layout>
              <c:tx>
                <c:rich>
                  <a:bodyPr/>
                  <a:lstStyle/>
                  <a:p>
                    <a:fld id="{F8F2BEE4-8407-4310-837F-107337B5A06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3.3964095099466192E-2"/>
                  <c:y val="4.7250859106529208E-2"/>
                </c:manualLayout>
              </c:layout>
              <c:tx>
                <c:rich>
                  <a:bodyPr/>
                  <a:lstStyle/>
                  <a:p>
                    <a:fld id="{9E2DFF64-533D-46F7-8C39-D463AF85683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4.6094129063561376E-2"/>
                  <c:y val="5.1546391752577317E-2"/>
                </c:manualLayout>
              </c:layout>
              <c:tx>
                <c:rich>
                  <a:bodyPr/>
                  <a:lstStyle/>
                  <a:p>
                    <a:fld id="{E197DD7F-26A8-4EDC-8B7E-5301E4E5D70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Charts!$B$54:$G$54</c:f>
              <c:strCache>
                <c:ptCount val="5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 (projection)</c:v>
                </c:pt>
                <c:pt idx="4">
                  <c:v>FY18</c:v>
                </c:pt>
              </c:strCache>
            </c:strRef>
          </c:cat>
          <c:val>
            <c:numRef>
              <c:f>Charts!$B$56:$G$56</c:f>
              <c:numCache>
                <c:formatCode>_(* #,##0_);_(* \(#,##0\);_(* "-"_);_(@_)</c:formatCode>
                <c:ptCount val="5"/>
                <c:pt idx="0">
                  <c:v>74873</c:v>
                </c:pt>
                <c:pt idx="1">
                  <c:v>82390.421000000002</c:v>
                </c:pt>
                <c:pt idx="2">
                  <c:v>88051</c:v>
                </c:pt>
                <c:pt idx="3">
                  <c:v>86037</c:v>
                </c:pt>
                <c:pt idx="4">
                  <c:v>101753.6919351808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Charts!$B$61:$H$61</c15:f>
                <c15:dlblRangeCache>
                  <c:ptCount val="7"/>
                  <c:pt idx="1">
                    <c:v>10%</c:v>
                  </c:pt>
                  <c:pt idx="2">
                    <c:v>7%</c:v>
                  </c:pt>
                  <c:pt idx="3">
                    <c:v>-5%</c:v>
                  </c:pt>
                  <c:pt idx="4">
                    <c:v>-2%</c:v>
                  </c:pt>
                  <c:pt idx="5">
                    <c:v>18%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Charts!$A$57</c:f>
              <c:strCache>
                <c:ptCount val="1"/>
                <c:pt idx="0">
                  <c:v>Capital-related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cat>
            <c:strRef>
              <c:f>Charts!$B$54:$G$54</c:f>
              <c:strCache>
                <c:ptCount val="5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 (projection)</c:v>
                </c:pt>
                <c:pt idx="4">
                  <c:v>FY18</c:v>
                </c:pt>
              </c:strCache>
            </c:strRef>
          </c:cat>
          <c:val>
            <c:numRef>
              <c:f>Charts!$B$57:$G$57</c:f>
              <c:numCache>
                <c:formatCode>_(* #,##0_);_(* \(#,##0\);_(* "-"??_);_(@_)</c:formatCode>
                <c:ptCount val="5"/>
                <c:pt idx="0">
                  <c:v>19949</c:v>
                </c:pt>
                <c:pt idx="1">
                  <c:v>24705</c:v>
                </c:pt>
                <c:pt idx="2">
                  <c:v>28053</c:v>
                </c:pt>
                <c:pt idx="3">
                  <c:v>36205</c:v>
                </c:pt>
                <c:pt idx="4">
                  <c:v>38556.855178581107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07936"/>
        <c:axId val="129486312"/>
      </c:barChart>
      <c:lineChart>
        <c:grouping val="standard"/>
        <c:varyColors val="0"/>
        <c:ser>
          <c:idx val="3"/>
          <c:order val="3"/>
          <c:tx>
            <c:strRef>
              <c:f>Charts!$A$58</c:f>
              <c:strCache>
                <c:ptCount val="1"/>
                <c:pt idx="0">
                  <c:v>Enrollment (HCT)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22225">
                <a:solidFill>
                  <a:srgbClr val="C00000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74024BDA-EBF3-4C9B-9B34-79B33D61EC1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88535D22-7860-4D12-946A-71CE3F3B30B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4824CD65-0253-4697-B938-A8F2FE02E4C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FDBE4441-D5B0-4470-9E4B-B6C84C88089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F38BC565-2C9F-458F-9415-AE50E4F8741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strRef>
              <c:f>Charts!$B$54:$G$54</c:f>
              <c:strCache>
                <c:ptCount val="5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 (projection)</c:v>
                </c:pt>
                <c:pt idx="4">
                  <c:v>FY18</c:v>
                </c:pt>
              </c:strCache>
            </c:strRef>
          </c:cat>
          <c:val>
            <c:numRef>
              <c:f>Charts!$B$58:$G$58</c:f>
              <c:numCache>
                <c:formatCode>_(* #,##0_);_(* \(#,##0\);_(* "-"??_);_(@_)</c:formatCode>
                <c:ptCount val="5"/>
                <c:pt idx="0">
                  <c:v>16277</c:v>
                </c:pt>
                <c:pt idx="1">
                  <c:v>16756</c:v>
                </c:pt>
                <c:pt idx="2">
                  <c:v>17030</c:v>
                </c:pt>
                <c:pt idx="3">
                  <c:v>16847</c:v>
                </c:pt>
                <c:pt idx="4">
                  <c:v>16935.019246519769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Charts!$B$63:$G$63</c15:f>
                <c15:dlblRangeCache>
                  <c:ptCount val="6"/>
                  <c:pt idx="1">
                    <c:v>3%</c:v>
                  </c:pt>
                  <c:pt idx="2">
                    <c:v>2%</c:v>
                  </c:pt>
                  <c:pt idx="3">
                    <c:v>0%</c:v>
                  </c:pt>
                  <c:pt idx="4">
                    <c:v>-1%</c:v>
                  </c:pt>
                  <c:pt idx="5">
                    <c:v>1%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100904"/>
        <c:axId val="129486704"/>
      </c:lineChart>
      <c:catAx>
        <c:axId val="90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486312"/>
        <c:crosses val="autoZero"/>
        <c:auto val="1"/>
        <c:lblAlgn val="ctr"/>
        <c:lblOffset val="100"/>
        <c:noMultiLvlLbl val="0"/>
      </c:catAx>
      <c:valAx>
        <c:axId val="129486312"/>
        <c:scaling>
          <c:orientation val="minMax"/>
          <c:max val="3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936"/>
        <c:crosses val="autoZero"/>
        <c:crossBetween val="between"/>
      </c:valAx>
      <c:valAx>
        <c:axId val="129486704"/>
        <c:scaling>
          <c:orientation val="minMax"/>
          <c:max val="18000"/>
          <c:min val="16000"/>
        </c:scaling>
        <c:delete val="0"/>
        <c:axPos val="r"/>
        <c:numFmt formatCode="_(* #,##0_);_(* \(#,##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100904"/>
        <c:crosses val="max"/>
        <c:crossBetween val="between"/>
      </c:valAx>
      <c:catAx>
        <c:axId val="172100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94867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 smtClean="0"/>
              <a:t>2016-2017 </a:t>
            </a:r>
            <a:r>
              <a:rPr lang="en-US" sz="1800" b="1" dirty="0"/>
              <a:t>FYR FUNNEL COMPARISONS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75423728813559E-2"/>
          <c:y val="0.186205803041743"/>
          <c:w val="0.85381355932203395"/>
          <c:h val="0.723447308812426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(Sheet1!$A$2,Sheet1!$A$6,Sheet1!$A$10)</c:f>
              <c:strCache>
                <c:ptCount val="3"/>
                <c:pt idx="0">
                  <c:v>APPLICATIONS</c:v>
                </c:pt>
                <c:pt idx="1">
                  <c:v>ADMITS</c:v>
                </c:pt>
                <c:pt idx="2">
                  <c:v>DEPOSITS</c:v>
                </c:pt>
              </c:strCache>
            </c:strRef>
          </c:cat>
          <c:val>
            <c:numRef>
              <c:f>(Sheet1!$B$2,Sheet1!$B$6,Sheet1!$B$10)</c:f>
              <c:numCache>
                <c:formatCode>#,##0</c:formatCode>
                <c:ptCount val="3"/>
                <c:pt idx="0">
                  <c:v>11235</c:v>
                </c:pt>
                <c:pt idx="1">
                  <c:v>6265</c:v>
                </c:pt>
                <c:pt idx="2">
                  <c:v>1254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B6-4899-94B2-08AD9D5A07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88F8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(Sheet1!$A$2,Sheet1!$A$6,Sheet1!$A$10)</c:f>
              <c:strCache>
                <c:ptCount val="3"/>
                <c:pt idx="0">
                  <c:v>APPLICATIONS</c:v>
                </c:pt>
                <c:pt idx="1">
                  <c:v>ADMITS</c:v>
                </c:pt>
                <c:pt idx="2">
                  <c:v>DEPOSITS</c:v>
                </c:pt>
              </c:strCache>
            </c:strRef>
          </c:cat>
          <c:val>
            <c:numRef>
              <c:f>(Sheet1!$C$2,Sheet1!$C$6,Sheet1!$C$10)</c:f>
              <c:numCache>
                <c:formatCode>#,##0</c:formatCode>
                <c:ptCount val="3"/>
                <c:pt idx="0">
                  <c:v>11751</c:v>
                </c:pt>
                <c:pt idx="1">
                  <c:v>7427</c:v>
                </c:pt>
                <c:pt idx="2">
                  <c:v>1604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B6-4899-94B2-08AD9D5A07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8765336"/>
        <c:axId val="129051784"/>
      </c:barChart>
      <c:catAx>
        <c:axId val="128765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051784"/>
        <c:crosses val="autoZero"/>
        <c:auto val="1"/>
        <c:lblAlgn val="ctr"/>
        <c:lblOffset val="100"/>
        <c:noMultiLvlLbl val="0"/>
      </c:catAx>
      <c:valAx>
        <c:axId val="12905178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28765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C830A0A-2F55-41A9-A83E-87BD346AC73E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50B2239-FFF4-4FE3-92FF-04F4B4CE06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710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AD90FB1-480C-4336-BFAC-47B0C6775D2A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38857C7-D47C-4CF5-8BB0-F2CCF9D068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713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857C7-D47C-4CF5-8BB0-F2CCF9D0689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354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857C7-D47C-4CF5-8BB0-F2CCF9D0689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37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857C7-D47C-4CF5-8BB0-F2CCF9D0689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509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857C7-D47C-4CF5-8BB0-F2CCF9D0689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060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857C7-D47C-4CF5-8BB0-F2CCF9D0689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15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857C7-D47C-4CF5-8BB0-F2CCF9D0689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04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2057400"/>
            <a:ext cx="10464800" cy="1143000"/>
          </a:xfrm>
        </p:spPr>
        <p:txBody>
          <a:bodyPr anchor="b"/>
          <a:lstStyle>
            <a:lvl1pPr>
              <a:defRPr sz="4000">
                <a:solidFill>
                  <a:srgbClr val="005A8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352800"/>
            <a:ext cx="85344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5A8B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06817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045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341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256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07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102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109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14400" y="64008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0759503-5AF6-4551-A450-37B031A17C70}" type="slidenum">
              <a:rPr lang="en-US" altLang="en-US" sz="2400">
                <a:solidFill>
                  <a:srgbClr val="005A8B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2400" dirty="0">
              <a:solidFill>
                <a:srgbClr val="005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3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677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white screen for 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83" y="0"/>
            <a:ext cx="12316884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457200"/>
            <a:ext cx="9550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00200"/>
            <a:ext cx="955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11"/>
          <p:cNvSpPr>
            <a:spLocks noChangeArrowheads="1"/>
          </p:cNvSpPr>
          <p:nvPr/>
        </p:nvSpPr>
        <p:spPr bwMode="auto">
          <a:xfrm>
            <a:off x="6096000" y="64008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100" dirty="0">
              <a:solidFill>
                <a:srgbClr val="005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12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 sz="2000">
          <a:solidFill>
            <a:srgbClr val="005A8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SzPct val="75000"/>
        <a:buFont typeface="Lucida Grande" pitchFamily="36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9108" y="1365504"/>
            <a:ext cx="10464800" cy="1907667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Town Hall Meeting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3828780" y="3654838"/>
            <a:ext cx="4572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 sz="2000"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2pPr>
            <a:lvl3pPr marL="1143000" indent="-228600">
              <a:spcBef>
                <a:spcPct val="20000"/>
              </a:spcBef>
              <a:buClr>
                <a:srgbClr val="005389"/>
              </a:buClr>
              <a:buSzPct val="75000"/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9, 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351" y="5123935"/>
            <a:ext cx="93693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  	Barry Mills, Deputy Chancellor and Chief Operating Officer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Kathleen Kirleis, Vice Chancellor for Administration and Finance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Lisa Johnson, Vice Chancellor for Enrollment Management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Emily McDermott, Associate Provost and Dean of Faculty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Marie Bowen, Assistant Vice Chancellor for Human Resources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51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944" y="1655009"/>
            <a:ext cx="10613081" cy="4114800"/>
          </a:xfrm>
        </p:spPr>
        <p:txBody>
          <a:bodyPr/>
          <a:lstStyle/>
          <a:p>
            <a:r>
              <a:rPr lang="en-US" dirty="0"/>
              <a:t>Operating </a:t>
            </a:r>
            <a:r>
              <a:rPr lang="en-US" dirty="0" smtClean="0"/>
              <a:t>Margin </a:t>
            </a:r>
            <a:r>
              <a:rPr lang="en-US" dirty="0"/>
              <a:t>is a measure of </a:t>
            </a:r>
            <a:r>
              <a:rPr lang="en-US" dirty="0" smtClean="0"/>
              <a:t>financial health.</a:t>
            </a:r>
          </a:p>
          <a:p>
            <a:r>
              <a:rPr lang="en-US" dirty="0" smtClean="0"/>
              <a:t>It </a:t>
            </a:r>
            <a:r>
              <a:rPr lang="en-US" dirty="0"/>
              <a:t>indicates how much </a:t>
            </a:r>
            <a:r>
              <a:rPr lang="en-US" dirty="0" smtClean="0"/>
              <a:t>revenue </a:t>
            </a:r>
            <a:r>
              <a:rPr lang="en-US" dirty="0"/>
              <a:t>is left over </a:t>
            </a:r>
            <a:r>
              <a:rPr lang="en-US" dirty="0" smtClean="0"/>
              <a:t>after operating </a:t>
            </a:r>
            <a:r>
              <a:rPr lang="en-US" dirty="0"/>
              <a:t>expenses are considered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Provides for </a:t>
            </a:r>
            <a:r>
              <a:rPr lang="en-US" dirty="0"/>
              <a:t>r</a:t>
            </a:r>
            <a:r>
              <a:rPr lang="en-US" dirty="0" smtClean="0"/>
              <a:t>einvestment in the institution. </a:t>
            </a:r>
          </a:p>
          <a:p>
            <a:r>
              <a:rPr lang="en-US" dirty="0" smtClean="0"/>
              <a:t>The </a:t>
            </a:r>
            <a:r>
              <a:rPr lang="en-US" dirty="0"/>
              <a:t>formula </a:t>
            </a:r>
            <a:r>
              <a:rPr lang="en-US" dirty="0" smtClean="0"/>
              <a:t>for </a:t>
            </a:r>
            <a:r>
              <a:rPr lang="en-US" dirty="0"/>
              <a:t>calculating </a:t>
            </a:r>
            <a:r>
              <a:rPr lang="en-US" b="1" dirty="0"/>
              <a:t>operating margin</a:t>
            </a:r>
            <a:r>
              <a:rPr lang="en-US" dirty="0"/>
              <a:t> is: </a:t>
            </a:r>
            <a:endParaRPr lang="en-US" dirty="0" smtClean="0"/>
          </a:p>
          <a:p>
            <a:pPr lvl="1"/>
            <a:r>
              <a:rPr lang="en-US" b="1" dirty="0" smtClean="0"/>
              <a:t>(Operating Revenue - Operating</a:t>
            </a:r>
            <a:r>
              <a:rPr lang="en-US" dirty="0" smtClean="0"/>
              <a:t> Expenses) </a:t>
            </a:r>
            <a:r>
              <a:rPr lang="en-US" dirty="0"/>
              <a:t>/ Revenue </a:t>
            </a:r>
            <a:r>
              <a:rPr lang="en-US" dirty="0" smtClean="0"/>
              <a:t> = </a:t>
            </a:r>
            <a:r>
              <a:rPr lang="en-US" b="1" dirty="0" smtClean="0"/>
              <a:t>Operating </a:t>
            </a:r>
            <a:r>
              <a:rPr lang="en-US" b="1" dirty="0"/>
              <a:t>Margin</a:t>
            </a:r>
            <a:r>
              <a:rPr lang="en-US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796947"/>
              </p:ext>
            </p:extLst>
          </p:nvPr>
        </p:nvGraphicFramePr>
        <p:xfrm>
          <a:off x="876247" y="3998855"/>
          <a:ext cx="9363984" cy="13551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40996">
                  <a:extLst>
                    <a:ext uri="{9D8B030D-6E8A-4147-A177-3AD203B41FA5}">
                      <a16:colId xmlns:a16="http://schemas.microsoft.com/office/drawing/2014/main" xmlns="" val="802687837"/>
                    </a:ext>
                  </a:extLst>
                </a:gridCol>
                <a:gridCol w="2340996">
                  <a:extLst>
                    <a:ext uri="{9D8B030D-6E8A-4147-A177-3AD203B41FA5}">
                      <a16:colId xmlns:a16="http://schemas.microsoft.com/office/drawing/2014/main" xmlns="" val="1454913524"/>
                    </a:ext>
                  </a:extLst>
                </a:gridCol>
                <a:gridCol w="2340996">
                  <a:extLst>
                    <a:ext uri="{9D8B030D-6E8A-4147-A177-3AD203B41FA5}">
                      <a16:colId xmlns:a16="http://schemas.microsoft.com/office/drawing/2014/main" xmlns="" val="4234082103"/>
                    </a:ext>
                  </a:extLst>
                </a:gridCol>
                <a:gridCol w="2340996">
                  <a:extLst>
                    <a:ext uri="{9D8B030D-6E8A-4147-A177-3AD203B41FA5}">
                      <a16:colId xmlns:a16="http://schemas.microsoft.com/office/drawing/2014/main" xmlns="" val="1801023890"/>
                    </a:ext>
                  </a:extLst>
                </a:gridCol>
              </a:tblGrid>
              <a:tr h="6965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FY15 </a:t>
                      </a:r>
                    </a:p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FY16 </a:t>
                      </a:r>
                    </a:p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FY17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Projected Budget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5560148"/>
                  </a:ext>
                </a:extLst>
              </a:tr>
              <a:tr h="658536">
                <a:tc>
                  <a:txBody>
                    <a:bodyPr/>
                    <a:lstStyle/>
                    <a:p>
                      <a:r>
                        <a:rPr lang="en-US" dirty="0"/>
                        <a:t>Operating Margin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-0.8%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  <a:r>
                        <a:rPr lang="en-US" dirty="0" smtClean="0"/>
                        <a:t>1.4%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-1.6%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8789386"/>
                  </a:ext>
                </a:extLst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783039" y="261231"/>
            <a:ext cx="9550400" cy="990124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endParaRPr lang="en-US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Margin</a:t>
            </a:r>
            <a:br>
              <a:rPr 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98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318" y="319691"/>
            <a:ext cx="9550400" cy="990124"/>
          </a:xfrm>
          <a:solidFill>
            <a:schemeClr val="accent5">
              <a:lumMod val="90000"/>
            </a:schemeClr>
          </a:solidFill>
        </p:spPr>
        <p:txBody>
          <a:bodyPr anchor="ctr"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Debt-Related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3702" y="1558291"/>
            <a:ext cx="1038375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straight-line reduction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 value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 asset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asset’s estimated useful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Debt – related costs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 Expense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and Interest Expense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 operating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are part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operating budget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 payments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 balance sheet item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requires the use 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for the annual payments due.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8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434273"/>
              </p:ext>
            </p:extLst>
          </p:nvPr>
        </p:nvGraphicFramePr>
        <p:xfrm>
          <a:off x="813379" y="2187410"/>
          <a:ext cx="9571926" cy="2494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38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97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26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10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2629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FY17 Budget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FY18 </a:t>
                      </a: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Projected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Depreciation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13.0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24.4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Interest Expense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Principal Payments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834905" y="150803"/>
            <a:ext cx="9550400" cy="990124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endParaRPr lang="en-US" b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and Debt-Related Expenses </a:t>
            </a:r>
            <a:r>
              <a:rPr lang="en-US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 millions)</a:t>
            </a:r>
            <a:br>
              <a:rPr lang="en-US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1271" y="5405007"/>
            <a:ext cx="6969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3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491865" y="591824"/>
            <a:ext cx="10045712" cy="710038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r>
              <a:rPr lang="en-US" alt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Unrestricted Reserves </a:t>
            </a:r>
            <a:r>
              <a:rPr lang="en-US" altLang="en-US" sz="18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 millions)</a:t>
            </a:r>
            <a:endParaRPr lang="en-US" sz="1800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842075"/>
              </p:ext>
            </p:extLst>
          </p:nvPr>
        </p:nvGraphicFramePr>
        <p:xfrm>
          <a:off x="941338" y="1623069"/>
          <a:ext cx="9358185" cy="192345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382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17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51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24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24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210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1210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750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FY17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FY14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FY15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FY16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Projection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7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Unrestricted net assets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88,321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72,024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40,352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27,899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23,052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54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expense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347,427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377,435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411,912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429,607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431,310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54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 cushion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25.4%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9.8%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905572"/>
              </p:ext>
            </p:extLst>
          </p:nvPr>
        </p:nvGraphicFramePr>
        <p:xfrm>
          <a:off x="1449860" y="3935691"/>
          <a:ext cx="7016452" cy="2440592"/>
        </p:xfrm>
        <a:graphic>
          <a:graphicData uri="http://schemas.openxmlformats.org/drawingml/2006/table">
            <a:tbl>
              <a:tblPr>
                <a:noFill/>
                <a:tableStyleId>{073A0DAA-6AF3-43AB-8588-CEC1D06C72B9}</a:tableStyleId>
              </a:tblPr>
              <a:tblGrid>
                <a:gridCol w="1039897">
                  <a:extLst>
                    <a:ext uri="{9D8B030D-6E8A-4147-A177-3AD203B41FA5}">
                      <a16:colId xmlns:a16="http://schemas.microsoft.com/office/drawing/2014/main" xmlns="" val="3215930659"/>
                    </a:ext>
                  </a:extLst>
                </a:gridCol>
                <a:gridCol w="246138">
                  <a:extLst>
                    <a:ext uri="{9D8B030D-6E8A-4147-A177-3AD203B41FA5}">
                      <a16:colId xmlns:a16="http://schemas.microsoft.com/office/drawing/2014/main" xmlns="" val="4275174110"/>
                    </a:ext>
                  </a:extLst>
                </a:gridCol>
                <a:gridCol w="673332">
                  <a:extLst>
                    <a:ext uri="{9D8B030D-6E8A-4147-A177-3AD203B41FA5}">
                      <a16:colId xmlns:a16="http://schemas.microsoft.com/office/drawing/2014/main" xmlns="" val="294208420"/>
                    </a:ext>
                  </a:extLst>
                </a:gridCol>
                <a:gridCol w="1879465">
                  <a:extLst>
                    <a:ext uri="{9D8B030D-6E8A-4147-A177-3AD203B41FA5}">
                      <a16:colId xmlns:a16="http://schemas.microsoft.com/office/drawing/2014/main" xmlns="" val="2930401751"/>
                    </a:ext>
                  </a:extLst>
                </a:gridCol>
                <a:gridCol w="1120346">
                  <a:extLst>
                    <a:ext uri="{9D8B030D-6E8A-4147-A177-3AD203B41FA5}">
                      <a16:colId xmlns:a16="http://schemas.microsoft.com/office/drawing/2014/main" xmlns="" val="520147058"/>
                    </a:ext>
                  </a:extLst>
                </a:gridCol>
                <a:gridCol w="980303">
                  <a:extLst>
                    <a:ext uri="{9D8B030D-6E8A-4147-A177-3AD203B41FA5}">
                      <a16:colId xmlns:a16="http://schemas.microsoft.com/office/drawing/2014/main" xmlns="" val="3739657609"/>
                    </a:ext>
                  </a:extLst>
                </a:gridCol>
                <a:gridCol w="1076971">
                  <a:extLst>
                    <a:ext uri="{9D8B030D-6E8A-4147-A177-3AD203B41FA5}">
                      <a16:colId xmlns:a16="http://schemas.microsoft.com/office/drawing/2014/main" xmlns="" val="4115646849"/>
                    </a:ext>
                  </a:extLst>
                </a:gridCol>
              </a:tblGrid>
              <a:tr h="25104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Utilization of Reserves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9826255"/>
                  </a:ext>
                </a:extLst>
              </a:tr>
              <a:tr h="251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</a:t>
                      </a:r>
                      <a:r>
                        <a:rPr lang="en-US" sz="11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millions)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9524497"/>
                  </a:ext>
                </a:extLst>
              </a:tr>
              <a:tr h="251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0924190"/>
                  </a:ext>
                </a:extLst>
              </a:tr>
              <a:tr h="250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6452869"/>
                  </a:ext>
                </a:extLst>
              </a:tr>
              <a:tr h="2510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Deficit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-5.4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5563033"/>
                  </a:ext>
                </a:extLst>
              </a:tr>
              <a:tr h="2510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Capitalized 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Interest/Debt Payments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-13.7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-10.3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9237827"/>
                  </a:ext>
                </a:extLst>
              </a:tr>
              <a:tr h="2510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Hall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9899663"/>
                  </a:ext>
                </a:extLst>
              </a:tr>
              <a:tr h="2510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Adjustments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-1.4</a:t>
                      </a:r>
                      <a:endParaRPr lang="en-US" sz="1400" b="0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sng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US" sz="1400" b="0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en-US" sz="1400" b="0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3669138"/>
                  </a:ext>
                </a:extLst>
              </a:tr>
              <a:tr h="25104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-31.7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0425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27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6036" y="2466067"/>
            <a:ext cx="103837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FY18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Budget</a:t>
            </a:r>
          </a:p>
        </p:txBody>
      </p:sp>
    </p:spTree>
    <p:extLst>
      <p:ext uri="{BB962C8B-B14F-4D97-AF65-F5344CB8AC3E}">
        <p14:creationId xmlns:p14="http://schemas.microsoft.com/office/powerpoint/2010/main" val="95463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324" y="298455"/>
            <a:ext cx="10767076" cy="585216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$30M Deficit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660727"/>
              </p:ext>
            </p:extLst>
          </p:nvPr>
        </p:nvGraphicFramePr>
        <p:xfrm>
          <a:off x="1455352" y="1725094"/>
          <a:ext cx="8128000" cy="3144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05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74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FY18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 millions)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$427.8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Budget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($431.6)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Depreciation Expense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($25.3)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Subtotal Expense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($456.9)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0717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Surplus/(Deficit)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($29.1)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r>
              <a:rPr 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fund current operations, an FY18 Draft Operating Budget would be: </a:t>
            </a:r>
            <a:endParaRPr lang="en-US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895018"/>
              </p:ext>
            </p:extLst>
          </p:nvPr>
        </p:nvGraphicFramePr>
        <p:xfrm>
          <a:off x="2067697" y="2430162"/>
          <a:ext cx="6639698" cy="2219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308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088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3847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Surplus/(deficit)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FY18 baseline forecast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(29.1)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New/increased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operating costs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(4.4)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Tuition/fee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increases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FY18 adjusted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deficit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23.1)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88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7647" y="2424123"/>
            <a:ext cx="10383755" cy="98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Capital Projects</a:t>
            </a:r>
          </a:p>
        </p:txBody>
      </p:sp>
    </p:spTree>
    <p:extLst>
      <p:ext uri="{BB962C8B-B14F-4D97-AF65-F5344CB8AC3E}">
        <p14:creationId xmlns:p14="http://schemas.microsoft.com/office/powerpoint/2010/main" val="11469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324" y="298455"/>
            <a:ext cx="10767076" cy="585216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Capital Project Costs – Recently or Substantially Complete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0593"/>
              </p:ext>
            </p:extLst>
          </p:nvPr>
        </p:nvGraphicFramePr>
        <p:xfrm>
          <a:off x="1455352" y="1725094"/>
          <a:ext cx="8128000" cy="3784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05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74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Budget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 millions)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Integrated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Sciences Complex (ISC)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$179.0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Hall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$137.0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Healey Library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Roof Project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$8.2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Bayside Demolition</a:t>
                      </a:r>
                      <a:endParaRPr 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$6.7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Fox Point Dock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HarborWalk</a:t>
                      </a:r>
                      <a:r>
                        <a:rPr lang="en-US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Improvements and Shoreline Stabilization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Monan</a:t>
                      </a:r>
                      <a:r>
                        <a:rPr lang="en-US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Park 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TOTAL: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$339.0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00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324" y="298455"/>
            <a:ext cx="9550400" cy="585216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Projects Under Construction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707392"/>
              </p:ext>
            </p:extLst>
          </p:nvPr>
        </p:nvGraphicFramePr>
        <p:xfrm>
          <a:off x="889686" y="1725094"/>
          <a:ext cx="8693666" cy="4150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4526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09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Budget 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 millions)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Utility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Corridor and Roadway Relocation Project (UCRR)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$260.0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Residence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Hall (P3 Project)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$119.4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Dining Facility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(Res Hall)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$17.8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Renovations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Existing Buildings (REAB)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$45.0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Parking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Garage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$71.0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Clark Gym Roof/E. Curtain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Wall and S. Rink Facade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$5.3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Elevator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Replacement (Clark, McCormack, Wheatley, Quinn)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$8.3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8112"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Hall (outstanding payments)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$6.5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$533.3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74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</p:spPr>
        <p:txBody>
          <a:bodyPr anchor="ctr"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2800" y="1661160"/>
            <a:ext cx="9550400" cy="4619368"/>
          </a:xfrm>
        </p:spPr>
        <p:txBody>
          <a:bodyPr/>
          <a:lstStyle/>
          <a:p>
            <a:endParaRPr lang="en-US" dirty="0"/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Financial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FY17 Operating Budget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FY18 Operating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Projects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Enrollment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 Planning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9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323" y="298454"/>
            <a:ext cx="10444859" cy="955579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Projects to be Funded from Escrow Balances and State Committed Funding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445691"/>
              </p:ext>
            </p:extLst>
          </p:nvPr>
        </p:nvGraphicFramePr>
        <p:xfrm>
          <a:off x="1279024" y="1529046"/>
          <a:ext cx="8128000" cy="187077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88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97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cription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Escrow balances as of March 31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$205,506,226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Expected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additional state funding for UCRR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$25,000,000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2491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Funding from DCAMM for Clark Project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$1,625,000</a:t>
                      </a:r>
                      <a:endParaRPr lang="en-US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Available Funds to Complete Projects: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$232,131,226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045147"/>
              </p:ext>
            </p:extLst>
          </p:nvPr>
        </p:nvGraphicFramePr>
        <p:xfrm>
          <a:off x="2659016" y="3736220"/>
          <a:ext cx="5786027" cy="29851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860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31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313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Utility Corridor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Roadway Relocation (UCRR)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313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Parking Garage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313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Renovations to Existing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Academic Buildings (REAB)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313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Hall</a:t>
                      </a:r>
                      <a:endParaRPr 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313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Clark Gym Roof/E. Curtain Wall and S. Rink Façade</a:t>
                      </a:r>
                      <a:endParaRPr 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313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Elevator Replacement</a:t>
                      </a:r>
                      <a:endParaRPr 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3138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65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2012092"/>
            <a:ext cx="9550400" cy="41148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cost is estimated between $155 - $230 million (subject to future revision upon outcome of studies).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Funding committed by the Commonwealth is $77.5 million.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fully-funded plan needs to be in place before construction proceeds.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75855" y="212437"/>
            <a:ext cx="9587345" cy="1155044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r>
              <a:rPr 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Substructure </a:t>
            </a:r>
            <a:r>
              <a:rPr 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Demolition and Quadrangle Project (SDQD)</a:t>
            </a:r>
            <a:endParaRPr lang="en-US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8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324" y="252273"/>
            <a:ext cx="9550400" cy="585216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Capital Projects - Unfunded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95964"/>
              </p:ext>
            </p:extLst>
          </p:nvPr>
        </p:nvGraphicFramePr>
        <p:xfrm>
          <a:off x="972065" y="1725094"/>
          <a:ext cx="8611287" cy="25094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7303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0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Budget 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 millions)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700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Academic Building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#2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$100.0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 Producing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Facility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$27.5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880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Safety and Athletics Facility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$22.7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Healey Library and Clark Athletic Center Fire Suppression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$11.9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Parking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Garage Pedestrian Bridge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$4.0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88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6036" y="2466067"/>
            <a:ext cx="10383755" cy="98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Enrollment for Fall 2017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0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19250" y="127001"/>
            <a:ext cx="2514600" cy="5853113"/>
          </a:xfrm>
          <a:solidFill>
            <a:srgbClr val="988F86"/>
          </a:solidFill>
        </p:spPr>
        <p:txBody>
          <a:bodyPr anchor="t"/>
          <a:lstStyle/>
          <a:p>
            <a:r>
              <a:rPr lang="en-US" altLang="en-US" sz="1800" b="0" dirty="0">
                <a:latin typeface="Poor Richard" panose="02080502050505020702" pitchFamily="18" charset="0"/>
                <a:ea typeface="FangSong" panose="02010609060101010101" pitchFamily="49" charset="-122"/>
              </a:rPr>
              <a:t/>
            </a:r>
            <a:br>
              <a:rPr lang="en-US" altLang="en-US" sz="1800" b="0" dirty="0">
                <a:latin typeface="Poor Richard" panose="02080502050505020702" pitchFamily="18" charset="0"/>
                <a:ea typeface="FangSong" panose="02010609060101010101" pitchFamily="49" charset="-122"/>
              </a:rPr>
            </a:br>
            <a:endParaRPr lang="en-US" altLang="en-US" b="0" dirty="0" smtClean="0">
              <a:latin typeface="Poor Richard" panose="02080502050505020702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741488" y="228601"/>
            <a:ext cx="2514600" cy="58531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Nyala" panose="02000504070300020003" pitchFamily="2" charset="0"/>
                <a:ea typeface="Baskerville"/>
                <a:cs typeface="Baskerville"/>
              </a:rPr>
              <a:t>FALL 2017</a:t>
            </a:r>
            <a:r>
              <a:rPr lang="en-US" altLang="en-US" sz="1600" b="1" i="1" dirty="0">
                <a:solidFill>
                  <a:schemeClr val="tx1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i="1" dirty="0">
                <a:solidFill>
                  <a:schemeClr val="tx1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First Year Numbers</a:t>
            </a:r>
            <a:br>
              <a:rPr lang="en-US" altLang="en-US" sz="1600" b="1" i="1" dirty="0">
                <a:solidFill>
                  <a:schemeClr val="tx1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</a:br>
            <a:r>
              <a:rPr lang="en-US" altLang="en-US" sz="1600" dirty="0">
                <a:solidFill>
                  <a:schemeClr val="tx1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/>
            </a:r>
            <a:br>
              <a:rPr lang="en-US" altLang="en-US" sz="1600" dirty="0">
                <a:solidFill>
                  <a:schemeClr val="tx1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</a:br>
            <a:endParaRPr lang="en-US" altLang="en-US" sz="1600" dirty="0">
              <a:solidFill>
                <a:schemeClr val="tx1"/>
              </a:solidFill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latin typeface="Poor Richard" panose="02080502050505020702" pitchFamily="18" charset="0"/>
                <a:ea typeface="FangSong" panose="02010609060101010101" pitchFamily="49" charset="-122"/>
                <a:cs typeface="Baskerville"/>
              </a:rPr>
              <a:t/>
            </a:r>
            <a:br>
              <a:rPr lang="en-US" altLang="en-US" sz="1400" dirty="0">
                <a:latin typeface="Poor Richard" panose="02080502050505020702" pitchFamily="18" charset="0"/>
                <a:ea typeface="FangSong" panose="02010609060101010101" pitchFamily="49" charset="-122"/>
                <a:cs typeface="Baskerville"/>
              </a:rPr>
            </a:br>
            <a:endParaRPr lang="en-US" altLang="en-US" sz="1400" b="1" dirty="0">
              <a:latin typeface="Nyala" panose="02000504070300020003" pitchFamily="2" charset="0"/>
              <a:ea typeface="Meiryo" panose="020B0604030504040204" pitchFamily="34" charset="-128"/>
              <a:cs typeface="Meiryo" panose="020B0604030504040204" pitchFamily="34" charset="-128"/>
            </a:endParaRPr>
          </a:p>
        </p:txBody>
      </p:sp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1981200" y="5711826"/>
            <a:ext cx="1981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i="1" dirty="0">
                <a:solidFill>
                  <a:schemeClr val="tx1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(Data as of May 5, 2017)</a:t>
            </a:r>
            <a:endParaRPr lang="en-US" altLang="en-US" sz="1400" i="1" dirty="0">
              <a:solidFill>
                <a:schemeClr val="tx1"/>
              </a:solidFill>
              <a:latin typeface="Arial" panose="020B0604020202020204" pitchFamily="34" charset="0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sp>
        <p:nvSpPr>
          <p:cNvPr id="6" name="Up Arrow 5"/>
          <p:cNvSpPr>
            <a:spLocks noChangeArrowheads="1"/>
          </p:cNvSpPr>
          <p:nvPr/>
        </p:nvSpPr>
        <p:spPr bwMode="auto">
          <a:xfrm>
            <a:off x="2043113" y="1941514"/>
            <a:ext cx="152400" cy="268287"/>
          </a:xfrm>
          <a:prstGeom prst="upArrow">
            <a:avLst>
              <a:gd name="adj1" fmla="val 50000"/>
              <a:gd name="adj2" fmla="val 50090"/>
            </a:avLst>
          </a:prstGeom>
          <a:solidFill>
            <a:srgbClr val="988F86"/>
          </a:solidFill>
          <a:ln w="9525">
            <a:solidFill>
              <a:srgbClr val="988F8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Up Arrow 6"/>
          <p:cNvSpPr>
            <a:spLocks noChangeArrowheads="1"/>
          </p:cNvSpPr>
          <p:nvPr/>
        </p:nvSpPr>
        <p:spPr bwMode="auto">
          <a:xfrm>
            <a:off x="2014538" y="3313114"/>
            <a:ext cx="152400" cy="268287"/>
          </a:xfrm>
          <a:prstGeom prst="upArrow">
            <a:avLst>
              <a:gd name="adj1" fmla="val 50000"/>
              <a:gd name="adj2" fmla="val 50090"/>
            </a:avLst>
          </a:prstGeom>
          <a:solidFill>
            <a:srgbClr val="988F86"/>
          </a:solidFill>
          <a:ln w="9525">
            <a:solidFill>
              <a:srgbClr val="988F8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Up Arrow 7"/>
          <p:cNvSpPr>
            <a:spLocks noChangeArrowheads="1"/>
          </p:cNvSpPr>
          <p:nvPr/>
        </p:nvSpPr>
        <p:spPr bwMode="auto">
          <a:xfrm>
            <a:off x="2043113" y="4648200"/>
            <a:ext cx="152400" cy="268288"/>
          </a:xfrm>
          <a:prstGeom prst="upArrow">
            <a:avLst>
              <a:gd name="adj1" fmla="val 50000"/>
              <a:gd name="adj2" fmla="val 50090"/>
            </a:avLst>
          </a:prstGeom>
          <a:solidFill>
            <a:srgbClr val="988F86"/>
          </a:solidFill>
          <a:ln w="9525">
            <a:solidFill>
              <a:srgbClr val="988F8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8" name="TextBox 9"/>
          <p:cNvSpPr txBox="1">
            <a:spLocks noChangeArrowheads="1"/>
          </p:cNvSpPr>
          <p:nvPr/>
        </p:nvSpPr>
        <p:spPr bwMode="auto">
          <a:xfrm>
            <a:off x="2271713" y="1792288"/>
            <a:ext cx="1295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988F86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5%</a:t>
            </a:r>
            <a:endParaRPr lang="en-US" altLang="en-US" sz="2800" b="1" dirty="0">
              <a:solidFill>
                <a:srgbClr val="988F86"/>
              </a:solidFill>
              <a:latin typeface="Nadeem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sp>
        <p:nvSpPr>
          <p:cNvPr id="5129" name="TextBox 11"/>
          <p:cNvSpPr txBox="1">
            <a:spLocks noChangeArrowheads="1"/>
          </p:cNvSpPr>
          <p:nvPr/>
        </p:nvSpPr>
        <p:spPr bwMode="auto">
          <a:xfrm>
            <a:off x="2228850" y="3163888"/>
            <a:ext cx="1581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988F86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19%</a:t>
            </a:r>
            <a:endParaRPr lang="en-US" altLang="en-US" sz="2800" b="1" dirty="0">
              <a:solidFill>
                <a:srgbClr val="988F86"/>
              </a:solidFill>
              <a:latin typeface="Nadeem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sp>
        <p:nvSpPr>
          <p:cNvPr id="5130" name="TextBox 14"/>
          <p:cNvSpPr txBox="1">
            <a:spLocks noChangeArrowheads="1"/>
          </p:cNvSpPr>
          <p:nvPr/>
        </p:nvSpPr>
        <p:spPr bwMode="auto">
          <a:xfrm>
            <a:off x="2286000" y="4495801"/>
            <a:ext cx="1295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988F86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28%</a:t>
            </a:r>
            <a:endParaRPr lang="en-US" altLang="en-US" sz="2800" b="1" dirty="0">
              <a:solidFill>
                <a:srgbClr val="988F86"/>
              </a:solidFill>
              <a:latin typeface="Nadeem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1905000" y="1371600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2" name="Rectangle 17"/>
          <p:cNvSpPr>
            <a:spLocks noChangeArrowheads="1"/>
          </p:cNvSpPr>
          <p:nvPr/>
        </p:nvSpPr>
        <p:spPr bwMode="auto">
          <a:xfrm>
            <a:off x="1828801" y="1371601"/>
            <a:ext cx="2244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APPLICATIONS</a:t>
            </a: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>
            <a:off x="1905000" y="1752600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>
            <a:off x="1905000" y="2714625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5" name="Rectangle 26"/>
          <p:cNvSpPr>
            <a:spLocks noChangeArrowheads="1"/>
          </p:cNvSpPr>
          <p:nvPr/>
        </p:nvSpPr>
        <p:spPr bwMode="auto">
          <a:xfrm>
            <a:off x="1828801" y="2714626"/>
            <a:ext cx="2244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ADMITS</a:t>
            </a: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>
            <a:off x="1924050" y="3144838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>
            <a:off x="1905000" y="4038600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8" name="Rectangle 33"/>
          <p:cNvSpPr>
            <a:spLocks noChangeArrowheads="1"/>
          </p:cNvSpPr>
          <p:nvPr/>
        </p:nvSpPr>
        <p:spPr bwMode="auto">
          <a:xfrm>
            <a:off x="1828801" y="4038601"/>
            <a:ext cx="2244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DEPOSITS</a:t>
            </a: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cxnSp>
        <p:nvCxnSpPr>
          <p:cNvPr id="35" name="Straight Connector 34"/>
          <p:cNvCxnSpPr>
            <a:cxnSpLocks noChangeShapeType="1"/>
          </p:cNvCxnSpPr>
          <p:nvPr/>
        </p:nvCxnSpPr>
        <p:spPr bwMode="auto">
          <a:xfrm>
            <a:off x="1905000" y="4419600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8" name="Chart 37"/>
          <p:cNvGraphicFramePr/>
          <p:nvPr/>
        </p:nvGraphicFramePr>
        <p:xfrm>
          <a:off x="4678363" y="358729"/>
          <a:ext cx="5453495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799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676400" y="152401"/>
            <a:ext cx="2514600" cy="5853113"/>
          </a:xfrm>
          <a:solidFill>
            <a:srgbClr val="988F86"/>
          </a:solidFill>
        </p:spPr>
        <p:txBody>
          <a:bodyPr anchor="t"/>
          <a:lstStyle/>
          <a:p>
            <a:r>
              <a:rPr lang="en-US" altLang="en-US" sz="1800" b="0" i="1" dirty="0">
                <a:latin typeface="Poor Richard" panose="02080502050505020702" pitchFamily="18" charset="0"/>
                <a:ea typeface="FangSong" panose="02010609060101010101" pitchFamily="49" charset="-122"/>
                <a:cs typeface="Meiryo" panose="020B0604030504040204" pitchFamily="34" charset="-128"/>
              </a:rPr>
              <a:t/>
            </a:r>
            <a:br>
              <a:rPr lang="en-US" altLang="en-US" sz="1800" b="0" i="1" dirty="0">
                <a:latin typeface="Poor Richard" panose="02080502050505020702" pitchFamily="18" charset="0"/>
                <a:ea typeface="FangSong" panose="02010609060101010101" pitchFamily="49" charset="-122"/>
                <a:cs typeface="Meiryo" panose="020B0604030504040204" pitchFamily="34" charset="-128"/>
              </a:rPr>
            </a:br>
            <a:endParaRPr lang="en-US" altLang="en-US" b="0" dirty="0" smtClean="0">
              <a:latin typeface="Poor Richard" panose="02080502050505020702" pitchFamily="18" charset="0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sp>
        <p:nvSpPr>
          <p:cNvPr id="6147" name="Title 1"/>
          <p:cNvSpPr txBox="1">
            <a:spLocks/>
          </p:cNvSpPr>
          <p:nvPr/>
        </p:nvSpPr>
        <p:spPr bwMode="auto">
          <a:xfrm>
            <a:off x="1809751" y="273844"/>
            <a:ext cx="2525712" cy="585311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200" b="1" dirty="0">
                <a:solidFill>
                  <a:srgbClr val="0070C0"/>
                </a:solidFill>
                <a:latin typeface="Nyala" panose="02000504070300020003" pitchFamily="2" charset="0"/>
                <a:ea typeface="Baskerville"/>
                <a:cs typeface="Baskerville"/>
              </a:rPr>
              <a:t>FALL 2017</a:t>
            </a:r>
            <a:r>
              <a:rPr lang="en-US" altLang="en-US" sz="1600" b="1" i="1" dirty="0">
                <a:solidFill>
                  <a:srgbClr val="0070C0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i="1" dirty="0">
                <a:solidFill>
                  <a:srgbClr val="0070C0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First Year Deposits</a:t>
            </a:r>
            <a:r>
              <a:rPr lang="en-US" altLang="en-US" sz="1600" b="1" i="1" dirty="0">
                <a:solidFill>
                  <a:schemeClr val="tx2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/>
            </a:r>
            <a:br>
              <a:rPr lang="en-US" altLang="en-US" sz="1600" b="1" i="1" dirty="0">
                <a:solidFill>
                  <a:schemeClr val="tx2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</a:br>
            <a:endParaRPr lang="en-US" altLang="en-US" sz="1600" i="1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i="1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i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/>
            </a:r>
            <a:br>
              <a:rPr lang="en-US" altLang="en-US" sz="1600" i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</a:br>
            <a:r>
              <a:rPr lang="en-US" altLang="en-US" sz="1600" i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/>
            </a:r>
            <a:br>
              <a:rPr lang="en-US" altLang="en-US" sz="1600" i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</a:br>
            <a:endParaRPr lang="en-US" altLang="en-US" sz="1600" i="1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i="1" u="sng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i="1" u="sng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i="1" u="sng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/>
            </a:r>
            <a:br>
              <a:rPr lang="en-US" altLang="en-US" sz="1600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</a:br>
            <a:r>
              <a:rPr lang="en-US" altLang="en-US" sz="1600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/>
            </a:r>
            <a:br>
              <a:rPr lang="en-US" altLang="en-US" sz="1600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</a:br>
            <a:r>
              <a:rPr lang="en-US" altLang="en-US" sz="1600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/>
            </a:r>
            <a:br>
              <a:rPr lang="en-US" altLang="en-US" sz="1600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</a:br>
            <a:endParaRPr lang="en-US" altLang="en-US" sz="1600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u="sng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u="sng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u="sng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u="sng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400" dirty="0">
              <a:latin typeface="Nyala" panose="02000504070300020003" pitchFamily="2" charset="0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sp>
        <p:nvSpPr>
          <p:cNvPr id="6148" name="TextBox 6"/>
          <p:cNvSpPr txBox="1">
            <a:spLocks noChangeArrowheads="1"/>
          </p:cNvSpPr>
          <p:nvPr/>
        </p:nvSpPr>
        <p:spPr bwMode="auto">
          <a:xfrm>
            <a:off x="1981200" y="5711826"/>
            <a:ext cx="1981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i="1" dirty="0">
                <a:solidFill>
                  <a:srgbClr val="0070C0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(Data as of May 5, 2017)</a:t>
            </a:r>
            <a:endParaRPr lang="en-US" altLang="en-US" sz="1400" i="1" dirty="0">
              <a:solidFill>
                <a:srgbClr val="0070C0"/>
              </a:solidFill>
              <a:latin typeface="Arial" panose="020B0604020202020204" pitchFamily="34" charset="0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1905000" y="1371600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1828801" y="1371601"/>
            <a:ext cx="2244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IN-STATE</a:t>
            </a: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1905000" y="1752600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905000" y="2819400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3" name="Rectangle 11"/>
          <p:cNvSpPr>
            <a:spLocks noChangeArrowheads="1"/>
          </p:cNvSpPr>
          <p:nvPr/>
        </p:nvSpPr>
        <p:spPr bwMode="auto">
          <a:xfrm>
            <a:off x="1903414" y="2819400"/>
            <a:ext cx="20589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OUT OF STATE</a:t>
            </a: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>
            <a:off x="1905000" y="3200400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Up Arrow 13"/>
          <p:cNvSpPr>
            <a:spLocks noChangeArrowheads="1"/>
          </p:cNvSpPr>
          <p:nvPr/>
        </p:nvSpPr>
        <p:spPr bwMode="auto">
          <a:xfrm>
            <a:off x="2043113" y="1944689"/>
            <a:ext cx="152400" cy="268287"/>
          </a:xfrm>
          <a:prstGeom prst="upArrow">
            <a:avLst>
              <a:gd name="adj1" fmla="val 50000"/>
              <a:gd name="adj2" fmla="val 50090"/>
            </a:avLst>
          </a:prstGeom>
          <a:solidFill>
            <a:srgbClr val="988F86"/>
          </a:solidFill>
          <a:ln w="9525">
            <a:solidFill>
              <a:srgbClr val="988F8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156" name="TextBox 14"/>
          <p:cNvSpPr txBox="1">
            <a:spLocks noChangeArrowheads="1"/>
          </p:cNvSpPr>
          <p:nvPr/>
        </p:nvSpPr>
        <p:spPr bwMode="auto">
          <a:xfrm>
            <a:off x="2271713" y="1792288"/>
            <a:ext cx="1295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988F86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22%</a:t>
            </a:r>
            <a:endParaRPr lang="en-US" altLang="en-US" sz="2800" b="1" dirty="0">
              <a:solidFill>
                <a:srgbClr val="988F86"/>
              </a:solidFill>
              <a:latin typeface="Nadeem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sp>
        <p:nvSpPr>
          <p:cNvPr id="6157" name="TextBox 15"/>
          <p:cNvSpPr txBox="1">
            <a:spLocks noChangeArrowheads="1"/>
          </p:cNvSpPr>
          <p:nvPr/>
        </p:nvSpPr>
        <p:spPr bwMode="auto">
          <a:xfrm>
            <a:off x="1500187" y="2236789"/>
            <a:ext cx="2636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 b="1" i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from 2016 to 2017</a:t>
            </a:r>
            <a:endParaRPr lang="en-US" altLang="en-US" sz="1200" b="1" i="1" dirty="0">
              <a:solidFill>
                <a:schemeClr val="tx2"/>
              </a:solidFill>
              <a:latin typeface="Nadeem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sp>
        <p:nvSpPr>
          <p:cNvPr id="20" name="Up Arrow 19"/>
          <p:cNvSpPr>
            <a:spLocks noChangeArrowheads="1"/>
          </p:cNvSpPr>
          <p:nvPr/>
        </p:nvSpPr>
        <p:spPr bwMode="auto">
          <a:xfrm>
            <a:off x="2063750" y="3394075"/>
            <a:ext cx="152400" cy="266700"/>
          </a:xfrm>
          <a:prstGeom prst="upArrow">
            <a:avLst>
              <a:gd name="adj1" fmla="val 50000"/>
              <a:gd name="adj2" fmla="val 49794"/>
            </a:avLst>
          </a:prstGeom>
          <a:solidFill>
            <a:srgbClr val="988F86"/>
          </a:solidFill>
          <a:ln w="9525">
            <a:solidFill>
              <a:srgbClr val="988F8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159" name="TextBox 20"/>
          <p:cNvSpPr txBox="1">
            <a:spLocks noChangeArrowheads="1"/>
          </p:cNvSpPr>
          <p:nvPr/>
        </p:nvSpPr>
        <p:spPr bwMode="auto">
          <a:xfrm>
            <a:off x="2292350" y="3241676"/>
            <a:ext cx="1295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988F86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45%</a:t>
            </a:r>
            <a:endParaRPr lang="en-US" altLang="en-US" sz="2800" b="1" dirty="0">
              <a:solidFill>
                <a:srgbClr val="988F86"/>
              </a:solidFill>
              <a:latin typeface="Nadeem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sp>
        <p:nvSpPr>
          <p:cNvPr id="6160" name="TextBox 21"/>
          <p:cNvSpPr txBox="1">
            <a:spLocks noChangeArrowheads="1"/>
          </p:cNvSpPr>
          <p:nvPr/>
        </p:nvSpPr>
        <p:spPr bwMode="auto">
          <a:xfrm>
            <a:off x="1522412" y="3686176"/>
            <a:ext cx="2636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 b="1" i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from 2016 to 2017</a:t>
            </a:r>
            <a:endParaRPr lang="en-US" altLang="en-US" sz="1200" b="1" i="1" dirty="0">
              <a:solidFill>
                <a:schemeClr val="tx2"/>
              </a:solidFill>
              <a:latin typeface="Nadeem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cxnSp>
        <p:nvCxnSpPr>
          <p:cNvPr id="23" name="Straight Connector 22"/>
          <p:cNvCxnSpPr>
            <a:cxnSpLocks noChangeShapeType="1"/>
          </p:cNvCxnSpPr>
          <p:nvPr/>
        </p:nvCxnSpPr>
        <p:spPr bwMode="auto">
          <a:xfrm>
            <a:off x="1895475" y="4267200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2" name="Rectangle 23"/>
          <p:cNvSpPr>
            <a:spLocks noChangeArrowheads="1"/>
          </p:cNvSpPr>
          <p:nvPr/>
        </p:nvSpPr>
        <p:spPr bwMode="auto">
          <a:xfrm>
            <a:off x="1935163" y="4267200"/>
            <a:ext cx="22018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INTERNATIONAL</a:t>
            </a: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>
            <a:off x="1927225" y="4670425"/>
            <a:ext cx="2209800" cy="0"/>
          </a:xfrm>
          <a:prstGeom prst="line">
            <a:avLst/>
          </a:prstGeom>
          <a:noFill/>
          <a:ln w="25400">
            <a:solidFill>
              <a:srgbClr val="988F86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Up Arrow 25"/>
          <p:cNvSpPr>
            <a:spLocks noChangeArrowheads="1"/>
          </p:cNvSpPr>
          <p:nvPr/>
        </p:nvSpPr>
        <p:spPr bwMode="auto">
          <a:xfrm>
            <a:off x="2095500" y="4841875"/>
            <a:ext cx="152400" cy="266700"/>
          </a:xfrm>
          <a:prstGeom prst="upArrow">
            <a:avLst>
              <a:gd name="adj1" fmla="val 50000"/>
              <a:gd name="adj2" fmla="val 49794"/>
            </a:avLst>
          </a:prstGeom>
          <a:solidFill>
            <a:srgbClr val="988F86"/>
          </a:solidFill>
          <a:ln w="9525">
            <a:solidFill>
              <a:srgbClr val="988F8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165" name="TextBox 26"/>
          <p:cNvSpPr txBox="1">
            <a:spLocks noChangeArrowheads="1"/>
          </p:cNvSpPr>
          <p:nvPr/>
        </p:nvSpPr>
        <p:spPr bwMode="auto">
          <a:xfrm>
            <a:off x="2324100" y="4689476"/>
            <a:ext cx="1295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988F86"/>
                </a:solidFill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65%</a:t>
            </a:r>
            <a:endParaRPr lang="en-US" altLang="en-US" sz="2800" b="1" dirty="0">
              <a:solidFill>
                <a:srgbClr val="988F86"/>
              </a:solidFill>
              <a:latin typeface="Nadeem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sp>
        <p:nvSpPr>
          <p:cNvPr id="6166" name="TextBox 27"/>
          <p:cNvSpPr txBox="1">
            <a:spLocks noChangeArrowheads="1"/>
          </p:cNvSpPr>
          <p:nvPr/>
        </p:nvSpPr>
        <p:spPr bwMode="auto">
          <a:xfrm>
            <a:off x="1554164" y="5133976"/>
            <a:ext cx="26368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 b="1" i="1" dirty="0">
                <a:latin typeface="Nyala" panose="02000504070300020003" pitchFamily="2" charset="0"/>
                <a:ea typeface="FangSong" panose="02010609060101010101" pitchFamily="49" charset="-122"/>
                <a:cs typeface="Meiryo" panose="020B0604030504040204" pitchFamily="34" charset="-128"/>
              </a:rPr>
              <a:t>from 2016 to 2017</a:t>
            </a:r>
            <a:endParaRPr lang="en-US" altLang="en-US" sz="1200" b="1" i="1" dirty="0">
              <a:solidFill>
                <a:schemeClr val="tx2"/>
              </a:solidFill>
              <a:latin typeface="Nadeem"/>
              <a:ea typeface="FangSong" panose="02010609060101010101" pitchFamily="49" charset="-122"/>
              <a:cs typeface="Meiryo" panose="020B0604030504040204" pitchFamily="34" charset="-128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615939"/>
              </p:ext>
            </p:extLst>
          </p:nvPr>
        </p:nvGraphicFramePr>
        <p:xfrm>
          <a:off x="4797425" y="1289050"/>
          <a:ext cx="5010150" cy="4197350"/>
        </p:xfrm>
        <a:graphic>
          <a:graphicData uri="http://schemas.openxmlformats.org/drawingml/2006/table">
            <a:tbl>
              <a:tblPr/>
              <a:tblGrid>
                <a:gridCol w="25487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24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38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61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TERM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308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8F8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2016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308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8F8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2017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308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8F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96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APPLICANT</a:t>
                      </a: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11,235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308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11,751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308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In-State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6923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7269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International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1181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1264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Out of State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3131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3218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61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ADMIT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6,265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308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7,427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308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In-State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3855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4646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88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International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513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724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Out of State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1897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2057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61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DEPOSIT</a:t>
                      </a:r>
                      <a:endParaRPr kumimoji="0" lang="en-US" altLang="en-US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1,254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308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1,604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308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In-State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1032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1263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International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96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158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Out of State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126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308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183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60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581400" y="2209800"/>
            <a:ext cx="5029200" cy="2209800"/>
          </a:xfrm>
          <a:prstGeom prst="rect">
            <a:avLst/>
          </a:prstGeom>
          <a:solidFill>
            <a:srgbClr val="005A8B"/>
          </a:solidFill>
          <a:ln w="9525">
            <a:solidFill>
              <a:srgbClr val="005A8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892214"/>
              </p:ext>
            </p:extLst>
          </p:nvPr>
        </p:nvGraphicFramePr>
        <p:xfrm>
          <a:off x="3733800" y="2362200"/>
          <a:ext cx="4724400" cy="1905000"/>
        </p:xfrm>
        <a:graphic>
          <a:graphicData uri="http://schemas.openxmlformats.org/drawingml/2006/table">
            <a:tbl>
              <a:tblPr/>
              <a:tblGrid>
                <a:gridCol w="28761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8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91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TOTAL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1,680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19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In-State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1330</a:t>
                      </a:r>
                      <a:endParaRPr kumimoji="0" lang="en-US" alt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19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International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250</a:t>
                      </a:r>
                      <a:endParaRPr kumimoji="0" lang="en-US" alt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19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Out of State</a:t>
                      </a: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A8B"/>
                        </a:buClr>
                        <a:buFont typeface="Lucida Grande" charset="0"/>
                        <a:defRPr sz="1600">
                          <a:solidFill>
                            <a:srgbClr val="005A8B"/>
                          </a:solidFill>
                          <a:latin typeface="Arial Unicode M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100</a:t>
                      </a:r>
                      <a:endParaRPr kumimoji="0" lang="en-US" alt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92539" marR="9253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88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81200" y="228600"/>
            <a:ext cx="8229600" cy="1143000"/>
          </a:xfrm>
          <a:prstGeom prst="rect">
            <a:avLst/>
          </a:prstGeom>
          <a:solidFill>
            <a:srgbClr val="988F86"/>
          </a:solidFill>
          <a:ln w="9525">
            <a:solidFill>
              <a:srgbClr val="988F8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9" name="Title 1"/>
          <p:cNvSpPr txBox="1">
            <a:spLocks/>
          </p:cNvSpPr>
          <p:nvPr/>
        </p:nvSpPr>
        <p:spPr bwMode="auto">
          <a:xfrm>
            <a:off x="2160373" y="364524"/>
            <a:ext cx="8229600" cy="1143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anchor="ctr"/>
          <a:lstStyle>
            <a:lvl1pPr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 sz="2000">
                <a:solidFill>
                  <a:srgbClr val="005A8B"/>
                </a:solidFill>
                <a:latin typeface="Arial Unicode MS" pitchFamily="34" charset="-128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itchFamily="34" charset="-128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itchFamily="34" charset="-128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itchFamily="34" charset="-128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itchFamily="34" charset="-128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itchFamily="34" charset="-128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itchFamily="34" charset="-128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itchFamily="34" charset="-128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A8B"/>
              </a:buClr>
              <a:buFont typeface="Lucida Grande"/>
              <a:buChar char="▸"/>
              <a:defRPr>
                <a:solidFill>
                  <a:srgbClr val="005A8B"/>
                </a:solidFill>
                <a:latin typeface="Arial Unicode MS" pitchFamily="34" charset="-128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000" b="1" dirty="0">
                <a:solidFill>
                  <a:schemeClr val="tx1"/>
                </a:solidFill>
                <a:latin typeface="Nyala" panose="02000504070300020003" pitchFamily="2" charset="0"/>
                <a:ea typeface="Baskerville"/>
                <a:cs typeface="Baskerville"/>
              </a:rPr>
              <a:t>FALL 2017 GOALS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988F86"/>
                </a:solidFill>
                <a:latin typeface="Nyala" panose="02000504070300020003" pitchFamily="2" charset="0"/>
                <a:ea typeface="Baskerville"/>
                <a:cs typeface="Baskerville"/>
              </a:rPr>
              <a:t>FOR NEW FRESHMEN</a:t>
            </a:r>
          </a:p>
        </p:txBody>
      </p:sp>
    </p:spTree>
    <p:extLst>
      <p:ext uri="{BB962C8B-B14F-4D97-AF65-F5344CB8AC3E}">
        <p14:creationId xmlns:p14="http://schemas.microsoft.com/office/powerpoint/2010/main" val="3648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6368" y="1978387"/>
            <a:ext cx="10383755" cy="98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Section Planning </a:t>
            </a:r>
          </a:p>
        </p:txBody>
      </p:sp>
    </p:spTree>
    <p:extLst>
      <p:ext uri="{BB962C8B-B14F-4D97-AF65-F5344CB8AC3E}">
        <p14:creationId xmlns:p14="http://schemas.microsoft.com/office/powerpoint/2010/main" val="378877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1345" y="1845276"/>
            <a:ext cx="9584850" cy="4684833"/>
          </a:xfrm>
        </p:spPr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Goal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18:1 Student/Faculty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Section Reductions: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Consultative process for deciding on reductions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 Sections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removed from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still available via other sections of same course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Single-Section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21.5 FTE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Lecturers not-hired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60627" y="363900"/>
            <a:ext cx="10464800" cy="1143000"/>
          </a:xfrm>
          <a:solidFill>
            <a:schemeClr val="accent5">
              <a:lumMod val="90000"/>
            </a:schemeClr>
          </a:solidFill>
        </p:spPr>
        <p:txBody>
          <a:bodyPr anchor="ctr"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Planning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9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25600"/>
            <a:ext cx="9550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84200" y="203200"/>
            <a:ext cx="10464800" cy="1143000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r>
              <a:rPr lang="en-US" sz="44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 Economics Fall ‘17</a:t>
            </a:r>
            <a:endParaRPr lang="en-US" sz="44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4201" y="1701800"/>
            <a:ext cx="112370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(excluding independent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study, honors theses, CAPS, online, UG/Grad):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Reduced 2 from Fall ‘16 @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Removed:  1 Independent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tudy (2 other IS’s available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Sections Cancelled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Microeconomics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Macroeconomics, Macroeconomic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in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Sections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Spring 2018:   44 to be offered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No reduction from Spring 2017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57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6036" y="2466067"/>
            <a:ext cx="10383755" cy="98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FY17 Operating Budget</a:t>
            </a:r>
          </a:p>
        </p:txBody>
      </p:sp>
    </p:spTree>
    <p:extLst>
      <p:ext uri="{BB962C8B-B14F-4D97-AF65-F5344CB8AC3E}">
        <p14:creationId xmlns:p14="http://schemas.microsoft.com/office/powerpoint/2010/main" val="151077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51183"/>
            <a:ext cx="9550400" cy="916785"/>
          </a:xfrm>
          <a:solidFill>
            <a:schemeClr val="accent5">
              <a:lumMod val="90000"/>
            </a:schemeClr>
          </a:solidFill>
        </p:spPr>
        <p:txBody>
          <a:bodyPr anchor="ctr"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34719" y="1267968"/>
            <a:ext cx="9541692" cy="5590032"/>
          </a:xfrm>
        </p:spPr>
        <p:txBody>
          <a:bodyPr/>
          <a:lstStyle/>
          <a:p>
            <a:pPr marL="857250" lvl="2" indent="0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Voluntary </a:t>
            </a:r>
            <a:r>
              <a:rPr lang="en-US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Separation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pPr marL="0" indent="0">
              <a:buNone/>
            </a:pP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Scalable revenue growth, starting with online education</a:t>
            </a:r>
          </a:p>
          <a:p>
            <a:pPr marL="0" indent="0">
              <a:buNone/>
            </a:pP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FY18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 p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reparation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eview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2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Comments and Questions?</a:t>
            </a:r>
          </a:p>
        </p:txBody>
      </p:sp>
    </p:spTree>
    <p:extLst>
      <p:ext uri="{BB962C8B-B14F-4D97-AF65-F5344CB8AC3E}">
        <p14:creationId xmlns:p14="http://schemas.microsoft.com/office/powerpoint/2010/main" val="216812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63" y="342066"/>
            <a:ext cx="9981729" cy="585216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92590" y="156660"/>
            <a:ext cx="10993247" cy="971924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Budget</a:t>
            </a:r>
            <a:endParaRPr lang="en-US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362" y="1672281"/>
            <a:ext cx="101819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funds: 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tuition and fees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appropriation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grants &amp; contracts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auxiliary revenue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federal aid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that normally occur during business operations: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alary and fringe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utilities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upplies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quipment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epreciation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8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63" y="342066"/>
            <a:ext cx="9981729" cy="58521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7613" y="148712"/>
            <a:ext cx="10396152" cy="971924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FY14 – FY17 Results</a:t>
            </a:r>
            <a:endParaRPr lang="en-US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505323"/>
              </p:ext>
            </p:extLst>
          </p:nvPr>
        </p:nvGraphicFramePr>
        <p:xfrm>
          <a:off x="741487" y="2354560"/>
          <a:ext cx="10249479" cy="2494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717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88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69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55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677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386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8081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FY17 </a:t>
                      </a: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Initial Budget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FY17 Projection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Enrollment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HCT</a:t>
                      </a:r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16,277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16,756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17,030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17,085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16,847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 millions)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354,137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376,122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406,403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431,866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424,310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Expenses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 millions)</a:t>
                      </a:r>
                      <a:endParaRPr lang="en-US" sz="1400" dirty="0" smtClean="0">
                        <a:solidFill>
                          <a:schemeClr val="accent5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347,427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377,435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411,912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429,607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431,310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Margin $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millions)</a:t>
                      </a:r>
                      <a:endParaRPr lang="en-US" sz="1400" dirty="0" smtClean="0">
                        <a:solidFill>
                          <a:schemeClr val="accent5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6,710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-1,313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-5,509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2,259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-7,000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Margin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-0.8%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-1.4%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-1.6%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7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581099" y="294978"/>
            <a:ext cx="10045712" cy="710038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r>
              <a:rPr lang="en-US" alt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Faculty and Staff Trends 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323879"/>
              </p:ext>
            </p:extLst>
          </p:nvPr>
        </p:nvGraphicFramePr>
        <p:xfrm>
          <a:off x="1397686" y="1921017"/>
          <a:ext cx="8128000" cy="206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Employment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(FTE as of Nov)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FY17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Faculty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1,254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1,254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1,286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1,885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1,993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2,053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2,095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9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581099" y="294978"/>
            <a:ext cx="10045712" cy="710038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r>
              <a:rPr lang="en-US" alt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Expense and Enrollment Growth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133829"/>
              </p:ext>
            </p:extLst>
          </p:nvPr>
        </p:nvGraphicFramePr>
        <p:xfrm>
          <a:off x="1400431" y="1936432"/>
          <a:ext cx="8484973" cy="4571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60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764397"/>
              </p:ext>
            </p:extLst>
          </p:nvPr>
        </p:nvGraphicFramePr>
        <p:xfrm>
          <a:off x="1352550" y="1423087"/>
          <a:ext cx="8039100" cy="24730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54944">
                  <a:extLst>
                    <a:ext uri="{9D8B030D-6E8A-4147-A177-3AD203B41FA5}">
                      <a16:colId xmlns:a16="http://schemas.microsoft.com/office/drawing/2014/main" xmlns="" val="468113532"/>
                    </a:ext>
                  </a:extLst>
                </a:gridCol>
                <a:gridCol w="2384156">
                  <a:extLst>
                    <a:ext uri="{9D8B030D-6E8A-4147-A177-3AD203B41FA5}">
                      <a16:colId xmlns:a16="http://schemas.microsoft.com/office/drawing/2014/main" xmlns="" val="784606642"/>
                    </a:ext>
                  </a:extLst>
                </a:gridCol>
              </a:tblGrid>
              <a:tr h="403341"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FY17</a:t>
                      </a:r>
                      <a:endParaRPr lang="en-US" sz="18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624757709"/>
                  </a:ext>
                </a:extLst>
              </a:tr>
              <a:tr h="4033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– HCT</a:t>
                      </a:r>
                      <a:endParaRPr lang="en-US" sz="20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17,085</a:t>
                      </a:r>
                      <a:endParaRPr lang="en-US" sz="20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616250130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 </a:t>
                      </a:r>
                      <a:r>
                        <a:rPr lang="en-US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millions)</a:t>
                      </a:r>
                      <a:endParaRPr lang="en-US" sz="14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$431.9</a:t>
                      </a:r>
                      <a:endParaRPr lang="en-US" sz="20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924057893"/>
                  </a:ext>
                </a:extLst>
              </a:tr>
              <a:tr h="4033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Expenses </a:t>
                      </a:r>
                      <a:r>
                        <a:rPr lang="en-US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millions)</a:t>
                      </a:r>
                      <a:endParaRPr lang="en-US" sz="14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$429.6</a:t>
                      </a:r>
                      <a:endParaRPr lang="en-US" sz="20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183251571"/>
                  </a:ext>
                </a:extLst>
              </a:tr>
              <a:tr h="4599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Margin $ </a:t>
                      </a:r>
                      <a:r>
                        <a:rPr lang="en-US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millions)</a:t>
                      </a:r>
                      <a:endParaRPr lang="en-US" sz="14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$2.3</a:t>
                      </a:r>
                      <a:endParaRPr lang="en-US" sz="20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887161937"/>
                  </a:ext>
                </a:extLst>
              </a:tr>
              <a:tr h="4033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Margin %</a:t>
                      </a:r>
                      <a:endParaRPr lang="en-US" sz="20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0.50%</a:t>
                      </a:r>
                      <a:endParaRPr lang="en-US" sz="2000" b="0" i="0" u="none" strike="noStrike" dirty="0">
                        <a:solidFill>
                          <a:srgbClr val="005A8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703094938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581098" y="294978"/>
            <a:ext cx="10589409" cy="710038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endParaRPr lang="en-US" altLang="en-US" b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FY17 Operating Budget Adopted by Board of Trustees (July 2016)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218770"/>
              </p:ext>
            </p:extLst>
          </p:nvPr>
        </p:nvGraphicFramePr>
        <p:xfrm>
          <a:off x="1352550" y="4222065"/>
          <a:ext cx="81280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9612"/>
                <a:gridCol w="2478388"/>
              </a:tblGrid>
              <a:tr h="7382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u="none" strike="noStrike" dirty="0" smtClean="0">
                        <a:effectLst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</a:rPr>
                        <a:t>Reductions needed to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m</a:t>
                      </a:r>
                      <a:r>
                        <a:rPr lang="en-US" sz="2000" u="none" strike="noStrike" dirty="0" smtClean="0">
                          <a:effectLst/>
                        </a:rPr>
                        <a:t>eet Budget</a:t>
                      </a: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u="none" strike="noStrike" dirty="0" smtClean="0">
                        <a:effectLst/>
                      </a:endParaRP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</a:rPr>
                        <a:t>$25.8</a:t>
                      </a: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27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1929199" y="1169773"/>
            <a:ext cx="76200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budget reductions		$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11.2 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Online/summer fee increases	$3.6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aid 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enrollment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 $1.0 M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Deferred IT investments		$1.2 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Shuttle/utility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savings		$1.2 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Capitalizing lot/public safety costs $818 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Hiring freeze			$750 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Graduate stipends/waivers		$410 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NUP voluntary furlough 		$234 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other revenue 		$694 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than projected state		($700 K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TOTAL:				$20.4 M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853514" y="93846"/>
            <a:ext cx="7500036" cy="738176"/>
          </a:xfrm>
          <a:solidFill>
            <a:schemeClr val="accent5">
              <a:lumMod val="90000"/>
            </a:schemeClr>
          </a:solidFill>
          <a:ex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defRPr/>
            </a:pP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FY17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Budget Deficit Solutions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5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5A8B"/>
      </a:dk1>
      <a:lt1>
        <a:srgbClr val="FFFFFF"/>
      </a:lt1>
      <a:dk2>
        <a:srgbClr val="A0CFEB"/>
      </a:dk2>
      <a:lt2>
        <a:srgbClr val="A79E70"/>
      </a:lt2>
      <a:accent1>
        <a:srgbClr val="D47600"/>
      </a:accent1>
      <a:accent2>
        <a:srgbClr val="988F86"/>
      </a:accent2>
      <a:accent3>
        <a:srgbClr val="C59217"/>
      </a:accent3>
      <a:accent4>
        <a:srgbClr val="A33F1F"/>
      </a:accent4>
      <a:accent5>
        <a:srgbClr val="CDE4F3"/>
      </a:accent5>
      <a:accent6>
        <a:srgbClr val="B28414"/>
      </a:accent6>
      <a:hlink>
        <a:srgbClr val="D47600"/>
      </a:hlink>
      <a:folHlink>
        <a:srgbClr val="A33F1F"/>
      </a:folHlink>
    </a:clrScheme>
    <a:fontScheme name="Blank Presentation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FFFFFF"/>
        </a:dk1>
        <a:lt1>
          <a:srgbClr val="FFFFFF"/>
        </a:lt1>
        <a:dk2>
          <a:srgbClr val="FFFFFF"/>
        </a:dk2>
        <a:lt2>
          <a:srgbClr val="005A8B"/>
        </a:lt2>
        <a:accent1>
          <a:srgbClr val="A0CFEB"/>
        </a:accent1>
        <a:accent2>
          <a:srgbClr val="C59217"/>
        </a:accent2>
        <a:accent3>
          <a:srgbClr val="FFFFFF"/>
        </a:accent3>
        <a:accent4>
          <a:srgbClr val="DADADA"/>
        </a:accent4>
        <a:accent5>
          <a:srgbClr val="CDE4F3"/>
        </a:accent5>
        <a:accent6>
          <a:srgbClr val="B28414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5608</TotalTime>
  <Words>1189</Words>
  <Application>Microsoft Office PowerPoint</Application>
  <PresentationFormat>Widescreen</PresentationFormat>
  <Paragraphs>483</Paragraphs>
  <Slides>31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7" baseType="lpstr">
      <vt:lpstr>FangSong</vt:lpstr>
      <vt:lpstr>Meiryo</vt:lpstr>
      <vt:lpstr>ＭＳ Ｐゴシック</vt:lpstr>
      <vt:lpstr>Arial</vt:lpstr>
      <vt:lpstr>Arial Bold</vt:lpstr>
      <vt:lpstr>Baskerville</vt:lpstr>
      <vt:lpstr>Calibri</vt:lpstr>
      <vt:lpstr>Courier New</vt:lpstr>
      <vt:lpstr>Lucida Grande</vt:lpstr>
      <vt:lpstr>Nadeem</vt:lpstr>
      <vt:lpstr>Nyala</vt:lpstr>
      <vt:lpstr>Poor Richard</vt:lpstr>
      <vt:lpstr>Times New Roman</vt:lpstr>
      <vt:lpstr>Wingdings</vt:lpstr>
      <vt:lpstr>ヒラギノ角ゴ Pro W3</vt:lpstr>
      <vt:lpstr>Blank Presentation</vt:lpstr>
      <vt:lpstr>Town Hall Meeting </vt:lpstr>
      <vt:lpstr>Agenda </vt:lpstr>
      <vt:lpstr>PowerPoint Presentation</vt:lpstr>
      <vt:lpstr>  </vt:lpstr>
      <vt:lpstr>  </vt:lpstr>
      <vt:lpstr>PowerPoint Presentation</vt:lpstr>
      <vt:lpstr>PowerPoint Presentation</vt:lpstr>
      <vt:lpstr>PowerPoint Presentation</vt:lpstr>
      <vt:lpstr> FY17 Budget Deficit Solutions </vt:lpstr>
      <vt:lpstr>PowerPoint Presentation</vt:lpstr>
      <vt:lpstr> Depreciation and Debt-Related Expenses  </vt:lpstr>
      <vt:lpstr>PowerPoint Presentation</vt:lpstr>
      <vt:lpstr>PowerPoint Presentation</vt:lpstr>
      <vt:lpstr>PowerPoint Presentation</vt:lpstr>
      <vt:lpstr>The $30M Deficit</vt:lpstr>
      <vt:lpstr>To fund current operations, an FY18 Draft Operating Budget would be: </vt:lpstr>
      <vt:lpstr>PowerPoint Presentation</vt:lpstr>
      <vt:lpstr>Major Capital Project Costs – Recently or Substantially Complete</vt:lpstr>
      <vt:lpstr>Capital Projects Under Construction</vt:lpstr>
      <vt:lpstr>Remaining Projects to be Funded from Escrow Balances and State Committed Funding</vt:lpstr>
      <vt:lpstr> </vt:lpstr>
      <vt:lpstr>Major Capital Projects - Unfunded</vt:lpstr>
      <vt:lpstr>PowerPoint Presentation</vt:lpstr>
      <vt:lpstr> </vt:lpstr>
      <vt:lpstr> </vt:lpstr>
      <vt:lpstr>PowerPoint Presentation</vt:lpstr>
      <vt:lpstr>PowerPoint Presentation</vt:lpstr>
      <vt:lpstr>Academic Planning</vt:lpstr>
      <vt:lpstr>             </vt:lpstr>
      <vt:lpstr>Next Steps</vt:lpstr>
      <vt:lpstr>PowerPoint Presentation</vt:lpstr>
    </vt:vector>
  </TitlesOfParts>
  <Company>$Kirsten.Rutkowski @Q-3-14 /7-5191/ Desktop1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 of Accounts</dc:title>
  <dc:creator>Kirsten R Rutkowski</dc:creator>
  <cp:lastModifiedBy>Anne Riley</cp:lastModifiedBy>
  <cp:revision>340</cp:revision>
  <cp:lastPrinted>2017-05-09T18:30:58Z</cp:lastPrinted>
  <dcterms:created xsi:type="dcterms:W3CDTF">2014-10-30T14:27:44Z</dcterms:created>
  <dcterms:modified xsi:type="dcterms:W3CDTF">2017-05-09T18:35:00Z</dcterms:modified>
</cp:coreProperties>
</file>